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7"/>
  </p:notesMasterIdLst>
  <p:handoutMasterIdLst>
    <p:handoutMasterId r:id="rId68"/>
  </p:handoutMasterIdLst>
  <p:sldIdLst>
    <p:sldId id="354" r:id="rId2"/>
    <p:sldId id="355" r:id="rId3"/>
    <p:sldId id="257" r:id="rId4"/>
    <p:sldId id="352" r:id="rId5"/>
    <p:sldId id="353" r:id="rId6"/>
    <p:sldId id="261" r:id="rId7"/>
    <p:sldId id="263" r:id="rId8"/>
    <p:sldId id="264" r:id="rId9"/>
    <p:sldId id="265" r:id="rId10"/>
    <p:sldId id="342" r:id="rId11"/>
    <p:sldId id="344" r:id="rId12"/>
    <p:sldId id="268" r:id="rId13"/>
    <p:sldId id="269" r:id="rId14"/>
    <p:sldId id="345" r:id="rId15"/>
    <p:sldId id="272" r:id="rId16"/>
    <p:sldId id="273" r:id="rId17"/>
    <p:sldId id="275" r:id="rId18"/>
    <p:sldId id="276" r:id="rId19"/>
    <p:sldId id="277" r:id="rId20"/>
    <p:sldId id="279" r:id="rId21"/>
    <p:sldId id="280" r:id="rId22"/>
    <p:sldId id="281" r:id="rId23"/>
    <p:sldId id="350" r:id="rId24"/>
    <p:sldId id="351" r:id="rId25"/>
    <p:sldId id="285" r:id="rId26"/>
    <p:sldId id="288" r:id="rId27"/>
    <p:sldId id="289" r:id="rId28"/>
    <p:sldId id="290" r:id="rId29"/>
    <p:sldId id="292" r:id="rId30"/>
    <p:sldId id="293" r:id="rId31"/>
    <p:sldId id="294" r:id="rId32"/>
    <p:sldId id="296" r:id="rId33"/>
    <p:sldId id="297" r:id="rId34"/>
    <p:sldId id="298" r:id="rId35"/>
    <p:sldId id="300" r:id="rId36"/>
    <p:sldId id="301" r:id="rId37"/>
    <p:sldId id="302" r:id="rId38"/>
    <p:sldId id="304" r:id="rId39"/>
    <p:sldId id="305" r:id="rId40"/>
    <p:sldId id="306" r:id="rId41"/>
    <p:sldId id="308" r:id="rId42"/>
    <p:sldId id="309" r:id="rId43"/>
    <p:sldId id="310" r:id="rId44"/>
    <p:sldId id="312" r:id="rId45"/>
    <p:sldId id="313" r:id="rId46"/>
    <p:sldId id="314" r:id="rId47"/>
    <p:sldId id="316" r:id="rId48"/>
    <p:sldId id="317" r:id="rId49"/>
    <p:sldId id="318" r:id="rId50"/>
    <p:sldId id="320" r:id="rId51"/>
    <p:sldId id="343" r:id="rId52"/>
    <p:sldId id="321" r:id="rId53"/>
    <p:sldId id="322" r:id="rId54"/>
    <p:sldId id="324" r:id="rId55"/>
    <p:sldId id="325" r:id="rId56"/>
    <p:sldId id="326" r:id="rId57"/>
    <p:sldId id="328" r:id="rId58"/>
    <p:sldId id="329" r:id="rId59"/>
    <p:sldId id="330" r:id="rId60"/>
    <p:sldId id="348" r:id="rId61"/>
    <p:sldId id="349" r:id="rId62"/>
    <p:sldId id="335" r:id="rId63"/>
    <p:sldId id="346" r:id="rId64"/>
    <p:sldId id="347" r:id="rId65"/>
    <p:sldId id="339" r:id="rId66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eorge Georgiev" initials="GG" lastIdx="1" clrIdx="0"/>
  <p:cmAuthor id="1" name="Todor Stoyanov" initials="TS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CC00"/>
    <a:srgbClr val="9ED000"/>
    <a:srgbClr val="F4FCD8"/>
    <a:srgbClr val="FFFFFF"/>
    <a:srgbClr val="E8FFC8"/>
    <a:srgbClr val="FAF7C8"/>
    <a:srgbClr val="FAF8C8"/>
    <a:srgbClr val="F5FFC2"/>
    <a:srgbClr val="EBFFD2"/>
    <a:srgbClr val="EBFF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22" autoAdjust="0"/>
    <p:restoredTop sz="94451" autoAdjust="0"/>
  </p:normalViewPr>
  <p:slideViewPr>
    <p:cSldViewPr>
      <p:cViewPr varScale="1">
        <p:scale>
          <a:sx n="125" d="100"/>
          <a:sy n="125" d="100"/>
        </p:scale>
        <p:origin x="81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2544"/>
    </p:cViewPr>
  </p:sorterViewPr>
  <p:notesViewPr>
    <p:cSldViewPr>
      <p:cViewPr varScale="1">
        <p:scale>
          <a:sx n="66" d="100"/>
          <a:sy n="66" d="100"/>
        </p:scale>
        <p:origin x="-2654" y="-82"/>
      </p:cViewPr>
      <p:guideLst>
        <p:guide orient="horz" pos="2928"/>
        <p:guide pos="216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11/28/2013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11/28/2013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68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469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704" r:id="rId3"/>
    <p:sldLayoutId id="2147483689" r:id="rId4"/>
    <p:sldLayoutId id="2147483703" r:id="rId5"/>
    <p:sldLayoutId id="2147483705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0" fontAlgn="base" hangingPunct="0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0" fontAlgn="base" hangingPunct="0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0" fontAlgn="base" hangingPunct="0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0" fontAlgn="base" hangingPunct="0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academy.telerik.com/" TargetMode="External"/><Relationship Id="rId4" Type="http://schemas.openxmlformats.org/officeDocument/2006/relationships/hyperlink" Target="http://schoolacademy.telerik.com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windows.microsoft.com/en-us/windows/what-is-windows-experience-index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Numeral_system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jpeg"/><Relationship Id="rId16" Type="http://schemas.openxmlformats.org/officeDocument/2006/relationships/image" Target="../media/image30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5" Type="http://schemas.openxmlformats.org/officeDocument/2006/relationships/image" Target="../media/image29.pn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computer.howstuffworks.com/operating-system3.htm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Regression_testing" TargetMode="External"/><Relationship Id="rId2" Type="http://schemas.openxmlformats.org/officeDocument/2006/relationships/hyperlink" Target="http://en.wikipedia.org/wiki/Software_testing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40.png"/><Relationship Id="rId3" Type="http://schemas.microsoft.com/office/2007/relationships/hdphoto" Target="../media/hdphoto3.wdp"/><Relationship Id="rId7" Type="http://schemas.openxmlformats.org/officeDocument/2006/relationships/image" Target="../media/image35.jpeg"/><Relationship Id="rId12" Type="http://schemas.openxmlformats.org/officeDocument/2006/relationships/image" Target="../media/image39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eg"/><Relationship Id="rId11" Type="http://schemas.openxmlformats.org/officeDocument/2006/relationships/image" Target="../media/image38.jpeg"/><Relationship Id="rId5" Type="http://schemas.microsoft.com/office/2007/relationships/hdphoto" Target="../media/hdphoto4.wdp"/><Relationship Id="rId10" Type="http://schemas.openxmlformats.org/officeDocument/2006/relationships/image" Target="../media/image37.jpeg"/><Relationship Id="rId4" Type="http://schemas.openxmlformats.org/officeDocument/2006/relationships/image" Target="../media/image33.jpeg"/><Relationship Id="rId9" Type="http://schemas.openxmlformats.org/officeDocument/2006/relationships/image" Target="../media/image36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bopedia.com/TERM/H/Huffman_compression.html" TargetMode="External"/><Relationship Id="rId2" Type="http://schemas.openxmlformats.org/officeDocument/2006/relationships/hyperlink" Target="http://www.cs.cf.ac.uk/Dave/Multimedia/node209.htm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OpenDocument" TargetMode="External"/><Relationship Id="rId2" Type="http://schemas.openxmlformats.org/officeDocument/2006/relationships/hyperlink" Target="http://en.wikipedia.org/wiki/Rich_Text_Forma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.doc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microsoft.com/office/2007/relationships/hdphoto" Target="../media/hdphoto6.wdp"/><Relationship Id="rId4" Type="http://schemas.openxmlformats.org/officeDocument/2006/relationships/image" Target="../media/image46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Tessellation_(computer_graphics)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Tessellation_(computer_graphics)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Customer_relationship_management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Triple_DE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ikihow.com/Make-a-PowerPoint-Presentation-Without-PowerPoint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Audacity" TargetMode="External"/><Relationship Id="rId2" Type="http://schemas.openxmlformats.org/officeDocument/2006/relationships/hyperlink" Target="http://en.wikipedia.org/wiki/Adobe_Flash_Playe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wikipedia.org/wiki/QuickTime" TargetMode="External"/><Relationship Id="rId4" Type="http://schemas.openxmlformats.org/officeDocument/2006/relationships/hyperlink" Target="http://en.wikipedia.org/wiki/Media_Player_Classic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pcworld.bg/12368_shto_e_to_vpn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Domain_Name_System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jpeg"/><Relationship Id="rId5" Type="http://schemas.openxmlformats.org/officeDocument/2006/relationships/image" Target="../media/image74.png"/><Relationship Id="rId4" Type="http://schemas.openxmlformats.org/officeDocument/2006/relationships/image" Target="../media/image73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Twitter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nginx.org/Main" TargetMode="External"/><Relationship Id="rId2" Type="http://schemas.openxmlformats.org/officeDocument/2006/relationships/hyperlink" Target="http://www.webdevelopersnotes.com/hosting/list_of_web_servers.php3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Nginx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microsoft.com/office/2007/relationships/hdphoto" Target="../media/hdphoto7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Responsive_web_design" TargetMode="External"/><Relationship Id="rId2" Type="http://schemas.openxmlformats.org/officeDocument/2006/relationships/hyperlink" Target="http://en.wikipedia.org/wiki/Web_design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" TargetMode="External"/><Relationship Id="rId2" Type="http://schemas.openxmlformats.org/officeDocument/2006/relationships/hyperlink" Target="http://www.w3schools.com/jquery/default.asp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://schoolacademy.telerik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List_of_object-oriented_programming_languages" TargetMode="External"/><Relationship Id="rId2" Type="http://schemas.openxmlformats.org/officeDocument/2006/relationships/hyperlink" Target="http://en.wikipedia.org/wiki/Pascal_(programming_language)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676400"/>
            <a:ext cx="8229600" cy="1524000"/>
          </a:xfrm>
        </p:spPr>
        <p:txBody>
          <a:bodyPr/>
          <a:lstStyle/>
          <a:p>
            <a:r>
              <a:rPr lang="bg-BG" sz="4800" dirty="0" smtClean="0"/>
              <a:t>Тренировъчен тест по информационни технологии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4700" y="3317080"/>
            <a:ext cx="8153400" cy="569120"/>
          </a:xfrm>
        </p:spPr>
        <p:txBody>
          <a:bodyPr/>
          <a:lstStyle/>
          <a:p>
            <a:r>
              <a:rPr lang="bg-BG" dirty="0" smtClean="0"/>
              <a:t>Тест за подготовка за ИТ </a:t>
            </a:r>
            <a:r>
              <a:rPr lang="bg-BG" smtClean="0"/>
              <a:t>олимпиадата (НОИТ)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4700" y="5204158"/>
            <a:ext cx="3604964" cy="523220"/>
          </a:xfrm>
        </p:spPr>
        <p:txBody>
          <a:bodyPr/>
          <a:lstStyle/>
          <a:p>
            <a:r>
              <a:rPr lang="en-US" dirty="0" smtClean="0"/>
              <a:t>E</a:t>
            </a:r>
            <a:r>
              <a:rPr lang="bg-BG" dirty="0" smtClean="0"/>
              <a:t>кип</a:t>
            </a:r>
            <a:r>
              <a:rPr lang="en-US" dirty="0" smtClean="0"/>
              <a:t>: </a:t>
            </a:r>
            <a:r>
              <a:rPr lang="bg-BG" dirty="0" smtClean="0"/>
              <a:t>Дъглас Адамс</a:t>
            </a:r>
            <a:endParaRPr lang="en-US" dirty="0"/>
          </a:p>
        </p:txBody>
      </p:sp>
      <p:pic>
        <p:nvPicPr>
          <p:cNvPr id="8" name="Picture 2" descr="http://www.nextgenpe.com/media/focus-area-images/NGPE/issue-6/Technology_solutions_SM_FO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164" y="4612192"/>
            <a:ext cx="4686300" cy="1707152"/>
          </a:xfrm>
          <a:prstGeom prst="roundRect">
            <a:avLst>
              <a:gd name="adj" fmla="val 5456"/>
            </a:avLst>
          </a:prstGeom>
          <a:noFill/>
        </p:spPr>
      </p:pic>
      <p:pic>
        <p:nvPicPr>
          <p:cNvPr id="9" name="Picture 4" descr="C:\NAKOV\Telerik-Academy-Course-2009\Telerik-Academy-logo-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099" y="457200"/>
            <a:ext cx="3130885" cy="914400"/>
          </a:xfrm>
          <a:prstGeom prst="roundRect">
            <a:avLst>
              <a:gd name="adj" fmla="val 5054"/>
            </a:avLst>
          </a:prstGeom>
          <a:noFill/>
        </p:spPr>
      </p:pic>
      <p:sp>
        <p:nvSpPr>
          <p:cNvPr id="11" name="TextBox 10"/>
          <p:cNvSpPr txBox="1"/>
          <p:nvPr/>
        </p:nvSpPr>
        <p:spPr>
          <a:xfrm rot="162465">
            <a:off x="357199" y="1026101"/>
            <a:ext cx="480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 w="1905"/>
                <a:solidFill>
                  <a:schemeClr val="tx1">
                    <a:lumMod val="40000"/>
                    <a:lumOff val="6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blurRad="6350" stA="55000" endA="300" endPos="45500" dir="5400000" sy="-100000" algn="bl" rotWithShape="0"/>
                </a:effectLst>
                <a:hlinkClick r:id="rId4"/>
              </a:rPr>
              <a:t>http://schoolacademy.telerik.com</a:t>
            </a:r>
            <a:endParaRPr lang="en-US" sz="2400" b="1" dirty="0">
              <a:ln w="1905"/>
              <a:solidFill>
                <a:schemeClr val="tx1">
                  <a:lumMod val="40000"/>
                  <a:lumOff val="6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04700" y="5838695"/>
            <a:ext cx="3352800" cy="369332"/>
          </a:xfrm>
        </p:spPr>
        <p:txBody>
          <a:bodyPr/>
          <a:lstStyle/>
          <a:p>
            <a:r>
              <a:rPr lang="en-US" dirty="0" smtClean="0"/>
              <a:t>Telerik Software Academy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11224" y="6314088"/>
            <a:ext cx="3352800" cy="338554"/>
          </a:xfrm>
        </p:spPr>
        <p:txBody>
          <a:bodyPr/>
          <a:lstStyle/>
          <a:p>
            <a:r>
              <a:rPr lang="en-US" dirty="0" smtClean="0">
                <a:hlinkClick r:id="rId5"/>
              </a:rPr>
              <a:t>academy.telerik.com</a:t>
            </a:r>
            <a:r>
              <a:rPr lang="en-US" dirty="0" smtClean="0"/>
              <a:t>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35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Какво изразява </a:t>
            </a:r>
            <a:r>
              <a:rPr lang="en-US" dirty="0" smtClean="0"/>
              <a:t>Base Score </a:t>
            </a:r>
            <a:r>
              <a:rPr lang="bg-BG" dirty="0" smtClean="0"/>
              <a:t>на компютъра</a:t>
            </a:r>
            <a:r>
              <a:rPr lang="en-US" dirty="0" smtClean="0"/>
              <a:t> </a:t>
            </a:r>
            <a:r>
              <a:rPr lang="bg-BG" dirty="0" smtClean="0"/>
              <a:t>в </a:t>
            </a:r>
            <a:r>
              <a:rPr lang="en-US" dirty="0" smtClean="0"/>
              <a:t>Windows 7 OS</a:t>
            </a:r>
            <a:r>
              <a:rPr lang="bg-BG" dirty="0" smtClean="0"/>
              <a:t>? (</a:t>
            </a:r>
            <a:r>
              <a:rPr lang="en-US" dirty="0" smtClean="0"/>
              <a:t>Computer’s Base Score)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Възможностите на хардуерната и софтуерната конфигурация на компютъра, изразени с число.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Резултатът от редица тестове, направени върху </a:t>
            </a:r>
            <a:r>
              <a:rPr lang="en-US" dirty="0" smtClean="0"/>
              <a:t>RAM </a:t>
            </a:r>
            <a:r>
              <a:rPr lang="bg-BG" dirty="0" smtClean="0"/>
              <a:t>хардуерните компоненти на компютъра.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5718" y="2132856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4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marL="871538" lvl="1" indent="-514350">
              <a:buFont typeface="+mj-lt"/>
              <a:buAutoNum type="alphaLcParenR" startAt="3"/>
            </a:pPr>
            <a:r>
              <a:rPr lang="bg-BG" dirty="0" smtClean="0"/>
              <a:t>Резултатът </a:t>
            </a:r>
            <a:r>
              <a:rPr lang="bg-BG" dirty="0"/>
              <a:t>от редица тестове, направени върху </a:t>
            </a:r>
            <a:r>
              <a:rPr lang="en-US" dirty="0" smtClean="0"/>
              <a:t>CPU </a:t>
            </a:r>
            <a:r>
              <a:rPr lang="bg-BG" dirty="0" smtClean="0"/>
              <a:t>хардуерните </a:t>
            </a:r>
            <a:r>
              <a:rPr lang="bg-BG" dirty="0"/>
              <a:t>компоненти на компютъра.</a:t>
            </a:r>
            <a:endParaRPr lang="en-US" dirty="0"/>
          </a:p>
          <a:p>
            <a:pPr marL="871538" lvl="1" indent="-514350">
              <a:buFont typeface="+mj-lt"/>
              <a:buAutoNum type="alphaLcParenR" startAt="3"/>
            </a:pPr>
            <a:r>
              <a:rPr lang="bg-BG" dirty="0" smtClean="0"/>
              <a:t>Резултатът </a:t>
            </a:r>
            <a:r>
              <a:rPr lang="bg-BG" dirty="0"/>
              <a:t>от редица тестове, направени върху </a:t>
            </a:r>
            <a:r>
              <a:rPr lang="en-US" dirty="0"/>
              <a:t>3‑D gaming </a:t>
            </a:r>
            <a:r>
              <a:rPr lang="en-US" dirty="0" smtClean="0"/>
              <a:t>graphics </a:t>
            </a:r>
            <a:r>
              <a:rPr lang="bg-BG" dirty="0" smtClean="0"/>
              <a:t>хардуерните </a:t>
            </a:r>
            <a:r>
              <a:rPr lang="bg-BG" dirty="0"/>
              <a:t>компоненти на компютъра.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6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Отговор а)</a:t>
            </a:r>
          </a:p>
          <a:p>
            <a:pPr lvl="1"/>
            <a:r>
              <a:rPr lang="ru-RU" dirty="0"/>
              <a:t>Възможностите на хардуерната и софтуерната конфигурация на компютъра, изразени с число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windows.microsoft.com/en-us/windows/what-is-windows-experience-index#What-is-windows-experience-index=windows-7</a:t>
            </a:r>
            <a:endParaRPr lang="en-US" sz="2800" dirty="0" smtClean="0"/>
          </a:p>
          <a:p>
            <a:pPr lvl="1"/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23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962399"/>
            <a:ext cx="6096000" cy="1295401"/>
          </a:xfrm>
        </p:spPr>
        <p:txBody>
          <a:bodyPr/>
          <a:lstStyle/>
          <a:p>
            <a:r>
              <a:rPr lang="bg-BG" dirty="0" smtClean="0"/>
              <a:t>Пренос на данни и бройни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445920"/>
            <a:ext cx="6705600" cy="954880"/>
          </a:xfrm>
        </p:spPr>
        <p:txBody>
          <a:bodyPr/>
          <a:lstStyle/>
          <a:p>
            <a:r>
              <a:rPr lang="bg-BG" dirty="0" smtClean="0"/>
              <a:t>Канали за пренос на данни, единици за измерване, работа с бройни системи</a:t>
            </a:r>
            <a:endParaRPr lang="en-US" dirty="0"/>
          </a:p>
        </p:txBody>
      </p:sp>
      <p:pic>
        <p:nvPicPr>
          <p:cNvPr id="12290" name="Picture 2" descr="http://www.expressasp.com/Portals/2/dreamstimeweb_361614%20world%20data%20transf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950" y="762000"/>
            <a:ext cx="4299228" cy="2864360"/>
          </a:xfrm>
          <a:prstGeom prst="roundRect">
            <a:avLst>
              <a:gd name="adj" fmla="val 4844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63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На колко е равно </a:t>
            </a:r>
            <a:r>
              <a:rPr lang="en-US" dirty="0" smtClean="0"/>
              <a:t>F</a:t>
            </a:r>
            <a:r>
              <a:rPr lang="bg-BG" dirty="0" smtClean="0"/>
              <a:t>А</a:t>
            </a:r>
            <a:r>
              <a:rPr lang="en-US" baseline="-25000" dirty="0" smtClean="0"/>
              <a:t>(16)</a:t>
            </a:r>
            <a:r>
              <a:rPr lang="en-US" dirty="0" smtClean="0"/>
              <a:t> – 1</a:t>
            </a:r>
            <a:r>
              <a:rPr lang="bg-BG" dirty="0" smtClean="0"/>
              <a:t>0</a:t>
            </a:r>
            <a:r>
              <a:rPr lang="en-US" dirty="0" smtClean="0"/>
              <a:t>001011</a:t>
            </a:r>
            <a:r>
              <a:rPr lang="en-US" baseline="-25000" dirty="0" smtClean="0"/>
              <a:t>(2)</a:t>
            </a:r>
            <a:r>
              <a:rPr lang="en-US" dirty="0" smtClean="0"/>
              <a:t>?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А</a:t>
            </a:r>
            <a:r>
              <a:rPr lang="en-US" dirty="0" smtClean="0"/>
              <a:t>G</a:t>
            </a:r>
            <a:r>
              <a:rPr lang="en-US" baseline="-25000" dirty="0" smtClean="0"/>
              <a:t>(16)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111</a:t>
            </a:r>
            <a:r>
              <a:rPr lang="en-US" baseline="-25000" dirty="0" smtClean="0"/>
              <a:t>(8)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157</a:t>
            </a:r>
            <a:r>
              <a:rPr lang="en-US" baseline="-25000" dirty="0" smtClean="0"/>
              <a:t>(10)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111</a:t>
            </a:r>
            <a:r>
              <a:rPr lang="en-US" dirty="0" smtClean="0"/>
              <a:t> </a:t>
            </a:r>
            <a:r>
              <a:rPr lang="en-US" baseline="-25000" dirty="0" smtClean="0"/>
              <a:t>(16)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157</a:t>
            </a:r>
            <a:r>
              <a:rPr lang="en-US" baseline="-25000" dirty="0" smtClean="0"/>
              <a:t>(8)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110111</a:t>
            </a:r>
            <a:r>
              <a:rPr lang="en-US" baseline="-25000" dirty="0" smtClean="0"/>
              <a:t>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4105284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13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Отговор е)</a:t>
            </a:r>
          </a:p>
          <a:p>
            <a:pPr lvl="1"/>
            <a:r>
              <a:rPr lang="bg-BG" sz="2800" dirty="0" smtClean="0"/>
              <a:t>Аритметични операции с числа се смятат по-лесно в десетична бройна система:</a:t>
            </a:r>
          </a:p>
          <a:p>
            <a:pPr lvl="1"/>
            <a:r>
              <a:rPr lang="en-US" sz="2800" dirty="0" smtClean="0"/>
              <a:t>FA</a:t>
            </a:r>
            <a:r>
              <a:rPr lang="en-US" sz="2800" baseline="-25000" dirty="0" smtClean="0"/>
              <a:t>(16)</a:t>
            </a:r>
            <a:r>
              <a:rPr lang="en-US" sz="2800" dirty="0" smtClean="0"/>
              <a:t> = 250</a:t>
            </a:r>
            <a:r>
              <a:rPr lang="en-US" sz="2800" baseline="-25000" dirty="0" smtClean="0"/>
              <a:t>(10)</a:t>
            </a:r>
            <a:endParaRPr lang="bg-BG" sz="2800" dirty="0" smtClean="0"/>
          </a:p>
          <a:p>
            <a:pPr lvl="1"/>
            <a:r>
              <a:rPr lang="en-US" sz="2800" dirty="0" smtClean="0"/>
              <a:t>10001011</a:t>
            </a:r>
            <a:r>
              <a:rPr lang="en-US" sz="2800" baseline="-25000" dirty="0" smtClean="0"/>
              <a:t>(2)</a:t>
            </a:r>
            <a:r>
              <a:rPr lang="en-US" sz="2800" dirty="0" smtClean="0"/>
              <a:t> = 139</a:t>
            </a:r>
            <a:r>
              <a:rPr lang="en-US" sz="2800" baseline="-25000" dirty="0" smtClean="0"/>
              <a:t>(10)</a:t>
            </a:r>
            <a:endParaRPr lang="en-US" sz="2800" dirty="0" smtClean="0"/>
          </a:p>
          <a:p>
            <a:pPr lvl="1"/>
            <a:r>
              <a:rPr lang="en-US" sz="2800" dirty="0" smtClean="0"/>
              <a:t>250</a:t>
            </a:r>
            <a:r>
              <a:rPr lang="bg-BG" sz="2800" baseline="-25000" dirty="0" smtClean="0"/>
              <a:t>(10)</a:t>
            </a:r>
            <a:r>
              <a:rPr lang="en-US" sz="2800" dirty="0" smtClean="0"/>
              <a:t> – 139</a:t>
            </a:r>
            <a:r>
              <a:rPr lang="bg-BG" sz="2800" baseline="-25000" dirty="0" smtClean="0"/>
              <a:t>(10)</a:t>
            </a:r>
            <a:r>
              <a:rPr lang="en-US" sz="2800" dirty="0" smtClean="0"/>
              <a:t> = 11</a:t>
            </a:r>
            <a:r>
              <a:rPr lang="bg-BG" sz="2800" dirty="0" smtClean="0"/>
              <a:t>1</a:t>
            </a:r>
            <a:r>
              <a:rPr lang="bg-BG" sz="2800" baseline="-25000" dirty="0" smtClean="0"/>
              <a:t>(</a:t>
            </a:r>
            <a:r>
              <a:rPr lang="en-US" sz="2800" baseline="-25000" dirty="0" smtClean="0"/>
              <a:t>10</a:t>
            </a:r>
            <a:r>
              <a:rPr lang="bg-BG" sz="2800" baseline="-25000" dirty="0" smtClean="0"/>
              <a:t>)</a:t>
            </a:r>
            <a:endParaRPr lang="bg-BG" sz="2800" dirty="0" smtClean="0"/>
          </a:p>
          <a:p>
            <a:pPr lvl="1"/>
            <a:r>
              <a:rPr lang="bg-BG" sz="2800" dirty="0" smtClean="0"/>
              <a:t>Прости преобразувания водят до отговора</a:t>
            </a:r>
            <a:r>
              <a:rPr lang="en-US" sz="2800" dirty="0" smtClean="0"/>
              <a:t>.</a:t>
            </a:r>
            <a:endParaRPr lang="bg-BG" sz="2800" dirty="0" smtClean="0"/>
          </a:p>
          <a:p>
            <a:pPr lvl="1"/>
            <a:r>
              <a:rPr lang="en-US" sz="2800" dirty="0" smtClean="0"/>
              <a:t>AG</a:t>
            </a:r>
            <a:r>
              <a:rPr lang="en-US" sz="2800" baseline="-25000" dirty="0" smtClean="0"/>
              <a:t>(16)</a:t>
            </a:r>
            <a:r>
              <a:rPr lang="en-US" sz="2800" dirty="0" smtClean="0"/>
              <a:t> </a:t>
            </a:r>
            <a:r>
              <a:rPr lang="bg-BG" sz="2800" dirty="0" smtClean="0"/>
              <a:t>не е</a:t>
            </a:r>
            <a:r>
              <a:rPr lang="en-US" sz="2800" dirty="0" smtClean="0"/>
              <a:t> </a:t>
            </a:r>
            <a:r>
              <a:rPr lang="bg-BG" sz="2800" dirty="0" smtClean="0"/>
              <a:t>валидно число.</a:t>
            </a:r>
            <a:endParaRPr lang="en-US" sz="2800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sz="2800" dirty="0" smtClean="0"/>
          </a:p>
          <a:p>
            <a:pPr lvl="1"/>
            <a:r>
              <a:rPr lang="de-DE" sz="2800" dirty="0" smtClean="0">
                <a:hlinkClick r:id="rId2"/>
              </a:rPr>
              <a:t>http://en.wikipedia.org/wiki/Numeral_system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66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Операционни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5374478"/>
            <a:ext cx="7467600" cy="950122"/>
          </a:xfrm>
        </p:spPr>
        <p:txBody>
          <a:bodyPr/>
          <a:lstStyle/>
          <a:p>
            <a:r>
              <a:rPr lang="bg-BG" dirty="0" smtClean="0"/>
              <a:t>Архитектура, процеси, потребители, потребителски интерфейс, файлови системи</a:t>
            </a:r>
            <a:endParaRPr lang="en-US" dirty="0"/>
          </a:p>
        </p:txBody>
      </p:sp>
      <p:pic>
        <p:nvPicPr>
          <p:cNvPr id="5" name="Picture 2" descr="http://www.frontrange.com/common/Images/Products_Solutions/Centennial/Information/Discovery_Info/cross_platfor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41082"/>
            <a:ext cx="6553200" cy="2408300"/>
          </a:xfrm>
          <a:prstGeom prst="roundRect">
            <a:avLst>
              <a:gd name="adj" fmla="val 595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://www.pmar.eu/wp-content/uploads/2009/06/linux-logo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3918">
            <a:off x="6955891" y="480041"/>
            <a:ext cx="1462474" cy="144780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http://knowfree.net/wp-content/uploads/2007/04/sol10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45">
            <a:off x="2853430" y="3558229"/>
            <a:ext cx="1104256" cy="57681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http://t0.gstatic.com/images?q=tbn:724gHwvxFDnRuM:http://www.techgadgets.in/images/google-android-logo.jpg&amp;t=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859146">
            <a:off x="2649591" y="940699"/>
            <a:ext cx="1589609" cy="772568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http://hotline.ccsinsight.com/_images-article/symbian_logo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006843">
            <a:off x="6953016" y="3542542"/>
            <a:ext cx="1620520" cy="50508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http://www.webdesignermag.co.uk/wp-content/uploads/2010/06/iphone4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01" y="1203941"/>
            <a:ext cx="1251598" cy="114361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http://sdu.ictp.it/os/img/ubuntu_logo.jp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6946">
            <a:off x="4715196" y="3617797"/>
            <a:ext cx="1680586" cy="50417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 descr="http://4.bp.blogspot.com/_8hjxEHOclQU/SF4koEojexI/AAAAAAAAAMY/fJ0gnSSNDEA/s400/300px-MacOS_original_logo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045" y="2111022"/>
            <a:ext cx="1226206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0" name="Picture 20" descr="http://images.fixya.com/F/fedora/177x150/a2111005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024750">
            <a:off x="4980513" y="1014554"/>
            <a:ext cx="1685925" cy="62485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2" name="Picture 22" descr="http://cdn.erictric.com/wp-content/uploads/2010/06/iOS-4-Logo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0668474">
            <a:off x="1086765" y="2214039"/>
            <a:ext cx="818928" cy="34974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6" name="Picture 26" descr="http://www.bbin.in/en/wp-content/uploads/2010/08/800px-QNX_logo.svg_-300x127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72" t="-13453" r="-7472" b="-13453"/>
          <a:stretch/>
        </p:blipFill>
        <p:spPr bwMode="auto">
          <a:xfrm rot="340637">
            <a:off x="614785" y="3521838"/>
            <a:ext cx="1329174" cy="621238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88" name="Picture 28" descr="http://static.arstechnica.net/windows_embedded_small.p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80204">
            <a:off x="3709924" y="496142"/>
            <a:ext cx="1827391" cy="63529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0" name="Picture 30" descr="http://www.dataracks.net/images/freebsdLogo-large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81461">
            <a:off x="1767467" y="652367"/>
            <a:ext cx="743357" cy="874793"/>
          </a:xfrm>
          <a:prstGeom prst="roundRect">
            <a:avLst>
              <a:gd name="adj" fmla="val 686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2" name="Picture 32" descr="http://www.hjackson.org/blog/debian-logo.pn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443247">
            <a:off x="7721198" y="2156293"/>
            <a:ext cx="1019003" cy="1023553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94" name="Picture 34" descr="http://www.mobiletopsoft.com/images/news/blackberry_logo.gif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8" b="24613"/>
          <a:stretch/>
        </p:blipFill>
        <p:spPr bwMode="auto">
          <a:xfrm rot="21334579">
            <a:off x="478854" y="2749834"/>
            <a:ext cx="1000152" cy="600091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327415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Коя </a:t>
            </a:r>
            <a:r>
              <a:rPr lang="bg-BG" dirty="0"/>
              <a:t>от изброените операционни системи </a:t>
            </a:r>
            <a:r>
              <a:rPr lang="bg-BG" dirty="0" smtClean="0"/>
              <a:t>е многопотребителска?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Unix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Windows 95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Windows 2000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Mac OS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Palm </a:t>
            </a:r>
            <a:r>
              <a:rPr lang="en-US" dirty="0" smtClean="0"/>
              <a:t>OS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FOXP3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091201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66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20688"/>
            <a:ext cx="8686800" cy="6084912"/>
          </a:xfrm>
        </p:spPr>
        <p:txBody>
          <a:bodyPr/>
          <a:lstStyle/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bg-BG" dirty="0" smtClean="0"/>
              <a:t>Отговор </a:t>
            </a:r>
            <a:r>
              <a:rPr lang="bg-BG" dirty="0"/>
              <a:t>а</a:t>
            </a:r>
            <a:r>
              <a:rPr lang="bg-BG" dirty="0" smtClean="0"/>
              <a:t>)</a:t>
            </a:r>
          </a:p>
          <a:p>
            <a:pPr lvl="1"/>
            <a:r>
              <a:rPr lang="en-US" dirty="0" smtClean="0"/>
              <a:t>FOXP3 </a:t>
            </a:r>
            <a:r>
              <a:rPr lang="bg-BG" dirty="0" smtClean="0"/>
              <a:t>е белтък, а останалите видове ОС  не са многопотребителски.</a:t>
            </a:r>
          </a:p>
          <a:p>
            <a:pPr lvl="1"/>
            <a:r>
              <a:rPr lang="bg-BG" dirty="0" smtClean="0"/>
              <a:t>Някои ОС като </a:t>
            </a:r>
            <a:r>
              <a:rPr lang="en-US" dirty="0" smtClean="0"/>
              <a:t>Windows </a:t>
            </a:r>
            <a:r>
              <a:rPr lang="bg-BG" dirty="0" smtClean="0"/>
              <a:t>2000 могат да поддържат интернет достъп от много потребители едновременно, но всъщност единственият потребител е системният администратор.</a:t>
            </a:r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computer.howstuffworks.com/operating-system3.htm</a:t>
            </a:r>
            <a:r>
              <a:rPr lang="bg-BG" sz="2800" dirty="0" smtClean="0"/>
              <a:t> 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13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1" y="1219201"/>
            <a:ext cx="7169182" cy="2485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5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910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Софтуерно инженерство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145880"/>
            <a:ext cx="7924800" cy="1026320"/>
          </a:xfrm>
        </p:spPr>
        <p:txBody>
          <a:bodyPr/>
          <a:lstStyle/>
          <a:p>
            <a:r>
              <a:rPr lang="bg-BG" dirty="0" smtClean="0"/>
              <a:t>Анализ, спецификация, проектиране, прототип, имплементация, тестване, поддръжка,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45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/>
          <p:cNvSpPr>
            <a:spLocks noGrp="1"/>
          </p:cNvSpPr>
          <p:nvPr>
            <p:ph idx="1"/>
          </p:nvPr>
        </p:nvSpPr>
        <p:spPr>
          <a:xfrm>
            <a:off x="350188" y="1340768"/>
            <a:ext cx="8686800" cy="2592288"/>
          </a:xfrm>
        </p:spPr>
        <p:txBody>
          <a:bodyPr numCol="2"/>
          <a:lstStyle/>
          <a:p>
            <a:r>
              <a:rPr lang="bg-BG" sz="2800" dirty="0" smtClean="0"/>
              <a:t>Симон Казаков</a:t>
            </a:r>
          </a:p>
          <a:p>
            <a:r>
              <a:rPr lang="bg-BG" sz="2800" dirty="0" smtClean="0"/>
              <a:t>Гергана Кечова</a:t>
            </a:r>
          </a:p>
          <a:p>
            <a:r>
              <a:rPr lang="bg-BG" sz="2800" dirty="0" smtClean="0"/>
              <a:t>Делян Николов</a:t>
            </a:r>
            <a:endParaRPr lang="en-US" sz="2800" dirty="0"/>
          </a:p>
          <a:p>
            <a:r>
              <a:rPr lang="bg-BG" sz="2800" dirty="0" smtClean="0"/>
              <a:t>Невен Дюлгеров</a:t>
            </a:r>
          </a:p>
          <a:p>
            <a:r>
              <a:rPr lang="bg-BG" sz="2800" dirty="0"/>
              <a:t>Димитър </a:t>
            </a:r>
            <a:r>
              <a:rPr lang="bg-BG" sz="2800" dirty="0" smtClean="0"/>
              <a:t>Маринов</a:t>
            </a:r>
          </a:p>
          <a:p>
            <a:r>
              <a:rPr lang="bg-BG" sz="2800" dirty="0"/>
              <a:t>Катерина </a:t>
            </a:r>
            <a:r>
              <a:rPr lang="bg-BG" sz="2800" dirty="0" smtClean="0"/>
              <a:t>Серафимова</a:t>
            </a:r>
            <a:endParaRPr lang="en-US" sz="2800" dirty="0" smtClean="0"/>
          </a:p>
          <a:p>
            <a:r>
              <a:rPr lang="bg-BG" sz="2800" dirty="0"/>
              <a:t>Ясен Стоянов</a:t>
            </a:r>
          </a:p>
          <a:p>
            <a:r>
              <a:rPr lang="bg-BG" sz="2800" dirty="0" smtClean="0"/>
              <a:t>Ангел </a:t>
            </a:r>
            <a:r>
              <a:rPr lang="bg-BG" sz="2800" dirty="0"/>
              <a:t>Дянков</a:t>
            </a:r>
            <a:endParaRPr lang="en-US" sz="2800" dirty="0"/>
          </a:p>
          <a:p>
            <a:r>
              <a:rPr lang="bg-BG" sz="2800" dirty="0" smtClean="0"/>
              <a:t>Стефан Нещерев</a:t>
            </a:r>
          </a:p>
          <a:p>
            <a:r>
              <a:rPr lang="bg-BG" sz="2800" dirty="0" smtClean="0"/>
              <a:t>Стефан Стефанов</a:t>
            </a:r>
            <a:endParaRPr lang="en-US" sz="2800" dirty="0" smtClean="0"/>
          </a:p>
          <a:p>
            <a:r>
              <a:rPr lang="bg-BG" sz="2800" dirty="0" smtClean="0"/>
              <a:t>Виктор Драганов</a:t>
            </a:r>
            <a:endParaRPr lang="en-US" sz="2800" dirty="0" smtClean="0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981200" y="2286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9pPr>
          </a:lstStyle>
          <a:p>
            <a:r>
              <a:rPr lang="bg-BG" dirty="0" smtClean="0"/>
              <a:t>Дъглас Адамс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9033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Кой от тестовете се изпълнява за откриване на софтуерни бъгове след настъпване на голяма промяна в кода на програмата?</a:t>
            </a:r>
            <a:endParaRPr lang="en-US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Smoke testing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Sanity testing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Regression testing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Acceptance testing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Functional testing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Non-functional </a:t>
            </a:r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67544" y="386104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73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Отговор </a:t>
            </a:r>
            <a:r>
              <a:rPr lang="en-US" dirty="0" smtClean="0"/>
              <a:t>c)</a:t>
            </a:r>
          </a:p>
          <a:p>
            <a:pPr lvl="1"/>
            <a:r>
              <a:rPr lang="ru-RU" sz="2800" dirty="0" smtClean="0"/>
              <a:t>Regression </a:t>
            </a:r>
            <a:r>
              <a:rPr lang="ru-RU" sz="2800" dirty="0"/>
              <a:t>testing има за цел да разкрие нови софтуерни бъгове в съществуващите области на система след настъпили големи промени в кода на програмата</a:t>
            </a:r>
            <a:r>
              <a:rPr lang="ru-RU" sz="2800" dirty="0" smtClean="0"/>
              <a:t>.</a:t>
            </a:r>
          </a:p>
          <a:p>
            <a:r>
              <a:rPr lang="bg-BG" dirty="0"/>
              <a:t>Информация</a:t>
            </a:r>
          </a:p>
          <a:p>
            <a:pPr lvl="1"/>
            <a:r>
              <a:rPr lang="en-US" dirty="0">
                <a:hlinkClick r:id="rId2"/>
              </a:rPr>
              <a:t>http://en.wikipedia.org/wiki/Software_testing</a:t>
            </a:r>
            <a:endParaRPr lang="en-US" dirty="0"/>
          </a:p>
          <a:p>
            <a:pPr lvl="1"/>
            <a:r>
              <a:rPr lang="en-US" sz="2800" dirty="0">
                <a:hlinkClick r:id="rId3"/>
              </a:rPr>
              <a:t>http://en.wikipedia.org/wiki/Regression_testing</a:t>
            </a:r>
            <a:endParaRPr lang="en-US" sz="2800" dirty="0"/>
          </a:p>
          <a:p>
            <a:pPr marL="357188" lvl="1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49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Компресиране на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80"/>
            <a:ext cx="7924800" cy="569120"/>
          </a:xfrm>
        </p:spPr>
        <p:txBody>
          <a:bodyPr/>
          <a:lstStyle/>
          <a:p>
            <a:r>
              <a:rPr lang="bg-BG" dirty="0" smtClean="0"/>
              <a:t>Алгоритми за компресия, софтуер за архивиране</a:t>
            </a:r>
            <a:endParaRPr lang="en-US" dirty="0"/>
          </a:p>
        </p:txBody>
      </p:sp>
      <p:pic>
        <p:nvPicPr>
          <p:cNvPr id="19458" name="Picture 2" descr="http://www.di.ens.fr/~cherniav/images/dat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55" y="1257299"/>
            <a:ext cx="3829050" cy="3009901"/>
          </a:xfrm>
          <a:prstGeom prst="roundRect">
            <a:avLst>
              <a:gd name="adj" fmla="val 3915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ContrastingRightFacing">
              <a:rot lat="20885729" lon="20316383" rev="21463455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://web.mit.edu/newsoffice/images/article_images/20091217161424-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800" y="1143000"/>
            <a:ext cx="4165600" cy="3124200"/>
          </a:xfrm>
          <a:prstGeom prst="roundRect">
            <a:avLst>
              <a:gd name="adj" fmla="val 3659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1" lon="1938000" rev="20712002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ttp://t2.gstatic.com/images?q=tbn:NyRmokIuyyzZhM:http://portableapps.com/files/images/logos/7-zip.png&amp;t=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1018">
            <a:off x="1707953" y="846144"/>
            <a:ext cx="1041597" cy="593711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http://t2.gstatic.com/images?q=tbn:rGUKQ6YrwerA5M:http://img.photobucket.com/albums/v63/umaranjum/Feburary/gzip3d.png&amp;t=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6303">
            <a:off x="3476297" y="3677088"/>
            <a:ext cx="1085019" cy="71729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http://www.hbp.com/images/winzip_log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1823">
            <a:off x="7315626" y="3625342"/>
            <a:ext cx="738721" cy="79244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http://2.bp.blogspot.com/_QCueOts1jT0/Sfn0fQih-1I/AAAAAAAACXU/glsUpttVkdc/s400/winrar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366306">
            <a:off x="652481" y="3465239"/>
            <a:ext cx="1010375" cy="945507"/>
          </a:xfrm>
          <a:prstGeom prst="roundRect">
            <a:avLst>
              <a:gd name="adj" fmla="val 521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0" name="Picture 14" descr="http://t0.gstatic.com/images?q=tbn:ANd9GcRYfS27MIn7aBAIBzHUSQNX0rqpZrAwzog5vjLw9st7CqFwD74&amp;t=1&amp;usg=__0MYBxnhHsso04yawZHG5FYwbhzs=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93829">
            <a:off x="7423546" y="827000"/>
            <a:ext cx="976846" cy="135526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2" name="Picture 16" descr="http://1.bp.blogspot.com/_WDytkVEEwXI/TJd4ylKFF8I/AAAAAAAACAw/Qt7TMFxomhg/s1600/WinISO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9808">
            <a:off x="4205612" y="1249824"/>
            <a:ext cx="718392" cy="993954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6" name="Picture 20" descr="http://al-wed.com/prodownload/n915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128">
            <a:off x="5308255" y="3625108"/>
            <a:ext cx="1228846" cy="68866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8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sz="2400" dirty="0" smtClean="0"/>
              <a:t>При компресиренато на данни алгоритмите на Хъфман изместиха тези на Шенън-Фано. И двата използват “дървета” като визуална репрезентация. Има ли разлика между двата метода и ако да, каква е тя?</a:t>
            </a:r>
            <a:endParaRPr lang="en-US" sz="24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300" dirty="0" smtClean="0"/>
              <a:t>Шенън-Фано алгоритъма започва от листата към корените на “дърветата”, а при Хъфман започва от корените към листата.</a:t>
            </a:r>
            <a:endParaRPr lang="en-US" sz="23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300" dirty="0" smtClean="0"/>
              <a:t>Шенън-Фано алгоритъма започва от корените към листата на “дърветата”, а при Хъфман започва от листата към корените.</a:t>
            </a:r>
            <a:endParaRPr lang="en-US" sz="23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300" dirty="0" smtClean="0"/>
              <a:t>И двата метода започват от листата към корените</a:t>
            </a:r>
            <a:r>
              <a:rPr lang="en-US" sz="2300" dirty="0" smtClean="0"/>
              <a:t>.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300" dirty="0" smtClean="0"/>
              <a:t>И двата метода започват от корените към листата</a:t>
            </a:r>
            <a:r>
              <a:rPr lang="en-US" sz="230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38100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144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908720"/>
            <a:ext cx="8686800" cy="5791200"/>
          </a:xfrm>
        </p:spPr>
        <p:txBody>
          <a:bodyPr/>
          <a:lstStyle/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bg-BG" sz="2400" dirty="0" smtClean="0"/>
              <a:t>Отговор </a:t>
            </a:r>
            <a:r>
              <a:rPr lang="en-US" sz="2400" dirty="0" smtClean="0"/>
              <a:t>b)</a:t>
            </a:r>
          </a:p>
          <a:p>
            <a:pPr lvl="1"/>
            <a:r>
              <a:rPr lang="bg-BG" sz="2000" dirty="0" smtClean="0"/>
              <a:t>Шенън-Фано </a:t>
            </a:r>
            <a:r>
              <a:rPr lang="bg-BG" sz="2000" dirty="0"/>
              <a:t>алгоритма започва от корените към листата на “дърветата”, а при Хъфман започва от листата към корените</a:t>
            </a:r>
            <a:r>
              <a:rPr lang="bg-BG" sz="2000" dirty="0" smtClean="0"/>
              <a:t>.</a:t>
            </a:r>
            <a:endParaRPr lang="en-US" sz="2000" dirty="0" smtClean="0"/>
          </a:p>
          <a:p>
            <a:pPr lvl="1"/>
            <a:r>
              <a:rPr lang="bg-BG" sz="2000" dirty="0"/>
              <a:t>И двата са алгоритми за създаването на компресия. Шенън-Фано е ефикасен метод, но не е оптимален. Методът на Хъфман го замества изцяло, защото е винаги оптимален (използва възможно най-малко компютърни ресурси</a:t>
            </a:r>
            <a:r>
              <a:rPr lang="bg-BG" sz="2000" dirty="0" smtClean="0"/>
              <a:t>).</a:t>
            </a:r>
            <a:endParaRPr lang="en-US" sz="2300" dirty="0" smtClean="0"/>
          </a:p>
          <a:p>
            <a:r>
              <a:rPr lang="bg-BG" sz="2300" dirty="0"/>
              <a:t>Информация</a:t>
            </a:r>
            <a:r>
              <a:rPr lang="bg-BG" sz="2300" dirty="0" smtClean="0"/>
              <a:t>:</a:t>
            </a:r>
            <a:endParaRPr lang="en-US" sz="2300" dirty="0" smtClean="0"/>
          </a:p>
          <a:p>
            <a:pPr lvl="1"/>
            <a:r>
              <a:rPr lang="bg-BG" sz="2300" dirty="0" smtClean="0"/>
              <a:t>Шанън-Фано: </a:t>
            </a:r>
            <a:r>
              <a:rPr lang="en-US" sz="1800" dirty="0" smtClean="0">
                <a:hlinkClick r:id="rId2"/>
              </a:rPr>
              <a:t>http://www.cs.cf.ac.uk/Dave/Multimedia/node209.html </a:t>
            </a:r>
            <a:endParaRPr lang="bg-BG" sz="1800" dirty="0" smtClean="0"/>
          </a:p>
          <a:p>
            <a:pPr lvl="1"/>
            <a:r>
              <a:rPr lang="bg-BG" sz="2300" dirty="0" smtClean="0"/>
              <a:t>Хъфман: </a:t>
            </a:r>
            <a:r>
              <a:rPr lang="en-US" sz="1800" dirty="0" smtClean="0">
                <a:hlinkClick r:id="rId3"/>
              </a:rPr>
              <a:t>http://www.webopedia.com/TERM/H/Huffman_compression.html</a:t>
            </a:r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68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599"/>
            <a:ext cx="7924800" cy="873920"/>
          </a:xfrm>
        </p:spPr>
        <p:txBody>
          <a:bodyPr/>
          <a:lstStyle/>
          <a:p>
            <a:r>
              <a:rPr lang="bg-BG" dirty="0" smtClean="0"/>
              <a:t>Работа с текстотобработващ софтуер, файлови формати, кодирания, текст, таблици, фигури, …</a:t>
            </a:r>
            <a:endParaRPr lang="en-US" dirty="0"/>
          </a:p>
        </p:txBody>
      </p:sp>
      <p:pic>
        <p:nvPicPr>
          <p:cNvPr id="22530" name="Picture 2" descr="http://www.binbin.net/photos/generic/ele/electronic-word-processing-typewri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738" y="3492776"/>
            <a:ext cx="3467100" cy="2831824"/>
          </a:xfrm>
          <a:prstGeom prst="roundRect">
            <a:avLst>
              <a:gd name="adj" fmla="val 391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http://www.altoonaridgelodge.com/images/MS-Wo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2866">
            <a:off x="768725" y="3751179"/>
            <a:ext cx="2438400" cy="2560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http://ui.openoffice.org/VisualDesign/gifs/Icons/OOo30_final_mimetype/Galaxy_OOo3_writer-doc_25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7559">
            <a:off x="6019920" y="3800053"/>
            <a:ext cx="2419732" cy="2419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66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/>
              <a:t>Кой от следните текстови формати НЕ може да съдържа изображения?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/>
              <a:t>.</a:t>
            </a:r>
            <a:r>
              <a:rPr lang="bg-BG" dirty="0" smtClean="0"/>
              <a:t>rtf </a:t>
            </a:r>
            <a:r>
              <a:rPr lang="bg-BG" dirty="0"/>
              <a:t>(Rich Text Format</a:t>
            </a:r>
            <a:r>
              <a:rPr lang="bg-BG" dirty="0" smtClean="0"/>
              <a:t>)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.odt </a:t>
            </a:r>
            <a:r>
              <a:rPr lang="bg-BG" dirty="0"/>
              <a:t>(OpenDocument Text)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/>
              <a:t>.doc (Microsoft Word Document</a:t>
            </a:r>
            <a:r>
              <a:rPr lang="bg-BG" dirty="0" smtClean="0"/>
              <a:t>)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/>
              <a:t>Всички изброени </a:t>
            </a:r>
            <a:r>
              <a:rPr lang="bg-BG" dirty="0" smtClean="0"/>
              <a:t>могат </a:t>
            </a:r>
            <a:r>
              <a:rPr lang="bg-BG" dirty="0"/>
              <a:t>да съдържат </a:t>
            </a:r>
            <a:r>
              <a:rPr lang="bg-BG" dirty="0" smtClean="0"/>
              <a:t>изображения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67544" y="4005064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62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bg-BG" sz="2400" dirty="0"/>
              <a:t>Отговор </a:t>
            </a:r>
            <a:r>
              <a:rPr lang="en-US" sz="2400" dirty="0" smtClean="0"/>
              <a:t>d)</a:t>
            </a:r>
            <a:endParaRPr lang="en-US" sz="2400" dirty="0"/>
          </a:p>
          <a:p>
            <a:pPr lvl="1"/>
            <a:r>
              <a:rPr lang="ru-RU" sz="2000" dirty="0"/>
              <a:t>Всеки от изброените текстови формати може да съхранява изображение в себе си както и информация за </a:t>
            </a:r>
            <a:r>
              <a:rPr lang="ru-RU" sz="2000" dirty="0" smtClean="0"/>
              <a:t>форматиране</a:t>
            </a:r>
            <a:r>
              <a:rPr lang="en-US" sz="2000" dirty="0" smtClean="0"/>
              <a:t>.</a:t>
            </a:r>
            <a:endParaRPr lang="en-US" sz="2300" dirty="0" smtClean="0"/>
          </a:p>
          <a:p>
            <a:r>
              <a:rPr lang="bg-BG" sz="2300" dirty="0" smtClean="0"/>
              <a:t>Информация:</a:t>
            </a:r>
            <a:endParaRPr lang="en-US" sz="2300" dirty="0" smtClean="0"/>
          </a:p>
          <a:p>
            <a:pPr lvl="1"/>
            <a:r>
              <a:rPr lang="en-US" sz="2300" dirty="0"/>
              <a:t>.</a:t>
            </a:r>
            <a:r>
              <a:rPr lang="en-US" sz="2000" dirty="0" smtClean="0"/>
              <a:t>rtf</a:t>
            </a:r>
            <a:r>
              <a:rPr lang="en-US" sz="2300" dirty="0" smtClean="0"/>
              <a:t> </a:t>
            </a:r>
            <a:r>
              <a:rPr lang="en-US" sz="1800" dirty="0">
                <a:hlinkClick r:id="rId2"/>
              </a:rPr>
              <a:t>http://</a:t>
            </a:r>
            <a:r>
              <a:rPr lang="en-US" sz="1800" dirty="0" smtClean="0">
                <a:hlinkClick r:id="rId2"/>
              </a:rPr>
              <a:t>en.wikipedia.org/wiki/Rich_Text_Format</a:t>
            </a:r>
            <a:endParaRPr lang="en-US" sz="1800" dirty="0" smtClean="0"/>
          </a:p>
          <a:p>
            <a:pPr lvl="1"/>
            <a:r>
              <a:rPr lang="en-US" sz="1800" dirty="0"/>
              <a:t>.</a:t>
            </a:r>
            <a:r>
              <a:rPr lang="en-US" sz="2000" dirty="0"/>
              <a:t>odt</a:t>
            </a:r>
            <a:r>
              <a:rPr lang="en-US" sz="1800" dirty="0"/>
              <a:t> </a:t>
            </a:r>
            <a:r>
              <a:rPr lang="en-US" sz="1800" dirty="0">
                <a:hlinkClick r:id="rId3"/>
              </a:rPr>
              <a:t>http://</a:t>
            </a:r>
            <a:r>
              <a:rPr lang="en-US" sz="1800" dirty="0" smtClean="0">
                <a:hlinkClick r:id="rId3"/>
              </a:rPr>
              <a:t>en.wikipedia.org/wiki/OpenDocument</a:t>
            </a:r>
            <a:endParaRPr lang="en-US" sz="1800" dirty="0" smtClean="0"/>
          </a:p>
          <a:p>
            <a:pPr lvl="1"/>
            <a:r>
              <a:rPr lang="en-US" sz="1800" dirty="0"/>
              <a:t>.</a:t>
            </a:r>
            <a:r>
              <a:rPr lang="en-US" sz="2000" dirty="0" smtClean="0"/>
              <a:t>doc</a:t>
            </a:r>
            <a:r>
              <a:rPr lang="en-US" sz="1800" dirty="0" smtClean="0"/>
              <a:t> </a:t>
            </a:r>
            <a:r>
              <a:rPr lang="en-US" sz="1800" dirty="0">
                <a:hlinkClick r:id="rId4"/>
              </a:rPr>
              <a:t>http://en.wikipedia.org/wiki/.</a:t>
            </a:r>
            <a:r>
              <a:rPr lang="en-US" sz="1800" dirty="0" smtClean="0">
                <a:hlinkClick r:id="rId4"/>
              </a:rPr>
              <a:t>doc</a:t>
            </a:r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8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2667" y="4419601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Компютърна графика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2667" y="5450680"/>
            <a:ext cx="7924800" cy="873920"/>
          </a:xfrm>
        </p:spPr>
        <p:txBody>
          <a:bodyPr/>
          <a:lstStyle/>
          <a:p>
            <a:r>
              <a:rPr lang="bg-BG" dirty="0" smtClean="0"/>
              <a:t>Растерна и векторна графика, графични файлови формати, графични редактори, цветови гами</a:t>
            </a:r>
            <a:endParaRPr lang="en-US" dirty="0"/>
          </a:p>
        </p:txBody>
      </p:sp>
      <p:pic>
        <p:nvPicPr>
          <p:cNvPr id="26629" name="Picture 5" descr="http://www.learnkey.com/elearning/images/product_categories/we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5800" y="914400"/>
            <a:ext cx="2819400" cy="2324006"/>
          </a:xfrm>
          <a:prstGeom prst="roundRect">
            <a:avLst>
              <a:gd name="adj" fmla="val 1625"/>
            </a:avLst>
          </a:prstGeom>
          <a:noFill/>
          <a:effectLst>
            <a:softEdge rad="31750"/>
          </a:effectLst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71784"/>
            <a:ext cx="2289805" cy="159061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9" descr="http://www.new-options.com/images/paintbrushe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433975">
            <a:off x="6770073" y="568181"/>
            <a:ext cx="1726691" cy="1600873"/>
          </a:xfrm>
          <a:prstGeom prst="roundRect">
            <a:avLst/>
          </a:prstGeom>
          <a:noFill/>
          <a:effectLst>
            <a:softEdge rad="31750"/>
          </a:effectLst>
          <a:scene3d>
            <a:camera prst="perspectiveHeroicExtremeRightFacing" fov="5400000">
              <a:rot lat="389930" lon="1246741" rev="21556313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3793">
            <a:off x="1952979" y="533401"/>
            <a:ext cx="5209822" cy="3407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05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Какво прави теселацията?</a:t>
            </a:r>
            <a:endParaRPr lang="en-US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/>
              <a:t>Увеличава скоростта на запълване на текстурите</a:t>
            </a:r>
            <a:endParaRPr lang="en-US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Динамично </a:t>
            </a:r>
            <a:r>
              <a:rPr lang="bg-BG" dirty="0"/>
              <a:t>увеличава броя на полигоните</a:t>
            </a:r>
            <a:endParaRPr lang="en-US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/>
              <a:t>Подобрява качеството на </a:t>
            </a:r>
            <a:r>
              <a:rPr lang="bg-BG" dirty="0" smtClean="0"/>
              <a:t>текстурите</a:t>
            </a:r>
          </a:p>
          <a:p>
            <a:pPr marL="357188" lvl="1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e)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/>
              <a:t>Подобрява </a:t>
            </a:r>
            <a:r>
              <a:rPr lang="bg-BG" dirty="0"/>
              <a:t>качеството на текстури върху обекти</a:t>
            </a:r>
            <a:endParaRPr lang="en-US" dirty="0"/>
          </a:p>
          <a:p>
            <a:pPr marL="357188" lvl="1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f)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/>
              <a:t>Нито едно от горе изброените</a:t>
            </a:r>
          </a:p>
          <a:p>
            <a:pPr marL="871538" lvl="1" indent="-514350">
              <a:buFont typeface="+mj-lt"/>
              <a:buAutoNum type="alphaLcParenR"/>
            </a:pP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67544" y="270892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7680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79"/>
            <a:ext cx="7924800" cy="569120"/>
          </a:xfrm>
        </p:spPr>
        <p:txBody>
          <a:bodyPr/>
          <a:lstStyle/>
          <a:p>
            <a:r>
              <a:rPr lang="bg-BG" dirty="0" smtClean="0"/>
              <a:t>Хардуерни въпроси</a:t>
            </a:r>
            <a:endParaRPr 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966" y="949679"/>
            <a:ext cx="3806017" cy="361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5045">
            <a:off x="905401" y="827860"/>
            <a:ext cx="3581400" cy="3612489"/>
          </a:xfrm>
          <a:prstGeom prst="rect">
            <a:avLst/>
          </a:prstGeom>
          <a:noFill/>
          <a:ln>
            <a:noFill/>
          </a:ln>
          <a:effectLst>
            <a:glow rad="152400">
              <a:schemeClr val="accent4">
                <a:satMod val="175000"/>
                <a:alpha val="1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438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bg-BG" sz="2800" dirty="0" smtClean="0"/>
              <a:t>Отговор </a:t>
            </a:r>
            <a:r>
              <a:rPr lang="en-US" sz="2800" dirty="0" smtClean="0"/>
              <a:t>b)</a:t>
            </a:r>
          </a:p>
          <a:p>
            <a:pPr lvl="1"/>
            <a:r>
              <a:rPr lang="bg-BG" dirty="0" smtClean="0"/>
              <a:t>Теселацията </a:t>
            </a:r>
            <a:r>
              <a:rPr lang="bg-BG" dirty="0"/>
              <a:t>е сравнително нова технология, която повечето съвременни графични карти </a:t>
            </a:r>
            <a:r>
              <a:rPr lang="bg-BG" dirty="0" smtClean="0"/>
              <a:t>поддържат. Известна е </a:t>
            </a:r>
            <a:r>
              <a:rPr lang="bg-BG" dirty="0"/>
              <a:t>с това, че </a:t>
            </a:r>
            <a:r>
              <a:rPr lang="bg-BG" dirty="0" smtClean="0"/>
              <a:t>товари значително </a:t>
            </a:r>
            <a:r>
              <a:rPr lang="bg-BG" dirty="0"/>
              <a:t>видео процесорите в компютрите.</a:t>
            </a:r>
            <a:endParaRPr lang="bg-BG" dirty="0" smtClean="0"/>
          </a:p>
          <a:p>
            <a:r>
              <a:rPr lang="bg-BG" dirty="0" smtClean="0"/>
              <a:t>Информация</a:t>
            </a:r>
            <a:r>
              <a:rPr lang="bg-BG" dirty="0"/>
              <a:t>:</a:t>
            </a:r>
            <a:endParaRPr lang="en-US" dirty="0"/>
          </a:p>
          <a:p>
            <a:pPr lvl="1"/>
            <a:r>
              <a:rPr lang="en-US" sz="2000" dirty="0" smtClean="0">
                <a:hlinkClick r:id="rId2"/>
              </a:rPr>
              <a:t>http</a:t>
            </a:r>
            <a:r>
              <a:rPr lang="en-US" sz="2000" dirty="0">
                <a:hlinkClick r:id="rId2"/>
              </a:rPr>
              <a:t>://en.wikipedia.org/wiki/Tessellation_(computer_graphics)</a:t>
            </a:r>
            <a:endParaRPr lang="bg-BG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68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917280"/>
            <a:ext cx="7924800" cy="685800"/>
          </a:xfrm>
        </p:spPr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710324"/>
            <a:ext cx="7924800" cy="569120"/>
          </a:xfrm>
        </p:spPr>
        <p:txBody>
          <a:bodyPr/>
          <a:lstStyle/>
          <a:p>
            <a:r>
              <a:rPr lang="bg-BG" dirty="0" smtClean="0"/>
              <a:t>Модели на данните, таблици, релации, </a:t>
            </a:r>
            <a:r>
              <a:rPr lang="en-US" dirty="0" smtClean="0"/>
              <a:t>SQL</a:t>
            </a:r>
            <a:endParaRPr lang="en-US" dirty="0"/>
          </a:p>
        </p:txBody>
      </p:sp>
      <p:pic>
        <p:nvPicPr>
          <p:cNvPr id="5" name="Picture 2" descr="-&quot;Relational"/>
          <p:cNvPicPr>
            <a:picLocks noChangeAspect="1" noChangeArrowheads="1"/>
          </p:cNvPicPr>
          <p:nvPr/>
        </p:nvPicPr>
        <p:blipFill>
          <a:blip r:embed="rId2" cstate="screen">
            <a:lum bright="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7933">
            <a:off x="3048000" y="779902"/>
            <a:ext cx="2971800" cy="1503111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4" descr="http://www.saheltech.com/photos/database2.jpg"/>
          <p:cNvPicPr>
            <a:picLocks noChangeAspect="1" noChangeArrowheads="1"/>
          </p:cNvPicPr>
          <p:nvPr/>
        </p:nvPicPr>
        <p:blipFill>
          <a:blip r:embed="rId3" cstate="screen">
            <a:lum bright="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70379">
            <a:off x="5266620" y="2477584"/>
            <a:ext cx="2974180" cy="1918825"/>
          </a:xfrm>
          <a:prstGeom prst="roundRect">
            <a:avLst>
              <a:gd name="adj" fmla="val 470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2" descr="http://store.kagi.com/gif/6CN_LIVE/Drag%20%20Drop%20Icon%20125_128_vph03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4036">
            <a:off x="2937029" y="2301960"/>
            <a:ext cx="2315833" cy="2129743"/>
          </a:xfrm>
          <a:prstGeom prst="roundRect">
            <a:avLst>
              <a:gd name="adj" fmla="val 7737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2" descr="http://images.visual-paradigm.com/vpuml/provides/codedbeng/generate_db_illu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0146">
            <a:off x="691293" y="2701970"/>
            <a:ext cx="2170387" cy="1765072"/>
          </a:xfrm>
          <a:prstGeom prst="roundRect">
            <a:avLst>
              <a:gd name="adj" fmla="val 2941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 descr="http://www.iconspedia.com/uploads/1913906277156034685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6140">
            <a:off x="776582" y="804411"/>
            <a:ext cx="2664508" cy="2294812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2" descr="http://www.selikoff.net/blog-files/database-good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978">
            <a:off x="5779953" y="994191"/>
            <a:ext cx="1911982" cy="1682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213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ru-RU" dirty="0"/>
              <a:t>Кой от следните модели за бази данни е най-често използван: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Йерархичен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Мрежов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/>
              <a:t>Релационен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/>
              <a:t>Обектно ориентиран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Документно – ориентиран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Асоциативен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76300" y="335699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52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bg-BG" sz="2800" dirty="0"/>
              <a:t>Отговор </a:t>
            </a:r>
            <a:r>
              <a:rPr lang="en-US" sz="2800" dirty="0" smtClean="0"/>
              <a:t>c)</a:t>
            </a:r>
          </a:p>
          <a:p>
            <a:pPr lvl="1"/>
            <a:r>
              <a:rPr lang="ru-RU" dirty="0"/>
              <a:t>Релационния модел е изграден на базата на релации (отношения). При него отношенията се представят чрез </a:t>
            </a:r>
            <a:r>
              <a:rPr lang="ru-RU" dirty="0" smtClean="0"/>
              <a:t>таблици</a:t>
            </a:r>
            <a:r>
              <a:rPr lang="bg-BG" dirty="0" smtClean="0"/>
              <a:t>.</a:t>
            </a:r>
          </a:p>
          <a:p>
            <a:r>
              <a:rPr lang="bg-BG" dirty="0" smtClean="0"/>
              <a:t>Информация</a:t>
            </a:r>
            <a:r>
              <a:rPr lang="bg-BG" dirty="0"/>
              <a:t>:</a:t>
            </a:r>
            <a:endParaRPr lang="en-US" dirty="0"/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goo.gl/ikzCMb</a:t>
            </a:r>
            <a:endParaRPr lang="bg-BG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66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19600"/>
            <a:ext cx="7924800" cy="685800"/>
          </a:xfrm>
        </p:spPr>
        <p:txBody>
          <a:bodyPr/>
          <a:lstStyle/>
          <a:p>
            <a:r>
              <a:rPr lang="bg-BG" dirty="0" smtClean="0"/>
              <a:t>Информационни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79"/>
            <a:ext cx="7924800" cy="569120"/>
          </a:xfrm>
        </p:spPr>
        <p:txBody>
          <a:bodyPr/>
          <a:lstStyle/>
          <a:p>
            <a:r>
              <a:rPr lang="en-US" dirty="0" smtClean="0"/>
              <a:t>ERP, CRM, BI</a:t>
            </a:r>
            <a:r>
              <a:rPr lang="bg-BG" dirty="0" smtClean="0"/>
              <a:t>, </a:t>
            </a:r>
            <a:r>
              <a:rPr lang="en-US" dirty="0" smtClean="0"/>
              <a:t>BPM, FMIS, CAD/CAM, CMS, </a:t>
            </a:r>
            <a:r>
              <a:rPr lang="bg-BG" dirty="0" smtClean="0"/>
              <a:t>софтуерни архитектури</a:t>
            </a:r>
            <a:endParaRPr lang="en-US" dirty="0"/>
          </a:p>
        </p:txBody>
      </p:sp>
      <p:pic>
        <p:nvPicPr>
          <p:cNvPr id="32770" name="Picture 2" descr="http://www.tepco.co.jp/en/corpinfo/consultant/images/c31-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562" y="959938"/>
            <a:ext cx="5205238" cy="2918824"/>
          </a:xfrm>
          <a:prstGeom prst="roundRect">
            <a:avLst>
              <a:gd name="adj" fmla="val 409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73851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/>
              <a:t>За какъв клас информационни системи са типични функциите следене на продажбите, организиране на техническа поддръжка и организиране на маркетингови кампании</a:t>
            </a:r>
            <a:r>
              <a:rPr lang="bg-BG" dirty="0" smtClean="0"/>
              <a:t>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CAD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CRM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ERP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RDBMS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>
                <a:effectLst/>
              </a:rPr>
              <a:t>Нито едно от </a:t>
            </a:r>
            <a:r>
              <a:rPr lang="bg-BG" dirty="0" smtClean="0">
                <a:effectLst/>
              </a:rPr>
              <a:t>изброените</a:t>
            </a:r>
            <a:endParaRPr lang="bg-BG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67544" y="3736087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31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Отговор </a:t>
            </a:r>
            <a:r>
              <a:rPr lang="en-US" dirty="0" smtClean="0"/>
              <a:t>b)</a:t>
            </a:r>
          </a:p>
          <a:p>
            <a:pPr lvl="1"/>
            <a:r>
              <a:rPr lang="bg-BG" dirty="0" smtClean="0"/>
              <a:t>Организират </a:t>
            </a:r>
            <a:r>
              <a:rPr lang="bg-BG" dirty="0"/>
              <a:t>и проследяват комуникацията с клиентите, тяхното обслужване и поддръжка</a:t>
            </a:r>
          </a:p>
          <a:p>
            <a:pPr lvl="1"/>
            <a:r>
              <a:rPr lang="bg-BG" dirty="0"/>
              <a:t>Организират процеса на продажби</a:t>
            </a:r>
          </a:p>
          <a:p>
            <a:pPr lvl="1"/>
            <a:r>
              <a:rPr lang="bg-BG" dirty="0"/>
              <a:t>Организират процеса на </a:t>
            </a:r>
            <a:r>
              <a:rPr lang="bg-BG" dirty="0" smtClean="0"/>
              <a:t>маркетинг</a:t>
            </a:r>
          </a:p>
          <a:p>
            <a:r>
              <a:rPr lang="bg-BG" dirty="0" smtClean="0"/>
              <a:t>Информация</a:t>
            </a:r>
            <a:r>
              <a:rPr lang="bg-BG" dirty="0"/>
              <a:t>:</a:t>
            </a:r>
          </a:p>
          <a:p>
            <a:pPr lvl="1"/>
            <a:r>
              <a:rPr lang="en-US" dirty="0">
                <a:hlinkClick r:id="rId2"/>
              </a:rPr>
              <a:t>http://en.wikipedia.org/wiki/Customer_relationship_management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22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464720"/>
            <a:ext cx="7924800" cy="1295400"/>
          </a:xfrm>
        </p:spPr>
        <p:txBody>
          <a:bodyPr/>
          <a:lstStyle/>
          <a:p>
            <a:r>
              <a:rPr lang="bg-BG" dirty="0" smtClean="0"/>
              <a:t>Сигурност и защита на информацията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12520"/>
            <a:ext cx="7924800" cy="1564480"/>
          </a:xfrm>
        </p:spPr>
        <p:txBody>
          <a:bodyPr/>
          <a:lstStyle/>
          <a:p>
            <a:r>
              <a:rPr lang="bg-BG" dirty="0" smtClean="0"/>
              <a:t>Симетрични </a:t>
            </a:r>
            <a:r>
              <a:rPr lang="bg-BG" smtClean="0"/>
              <a:t>и асиметрични </a:t>
            </a:r>
            <a:r>
              <a:rPr lang="bg-BG" dirty="0" smtClean="0"/>
              <a:t>кодиращи алгоритми, криптографско хеширане, електронен подпис, цифрови сертификати</a:t>
            </a:r>
            <a:endParaRPr lang="en-US" dirty="0"/>
          </a:p>
        </p:txBody>
      </p:sp>
      <p:pic>
        <p:nvPicPr>
          <p:cNvPr id="33794" name="Picture 2" descr="http://www.cat.aum.edu/uploadedfile/cyse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8111">
            <a:off x="3347249" y="567795"/>
            <a:ext cx="5060654" cy="2389316"/>
          </a:xfrm>
          <a:prstGeom prst="roundRect">
            <a:avLst>
              <a:gd name="adj" fmla="val 620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onixnet.com/IBM_ISS/images/loc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2808">
            <a:off x="670559" y="1135718"/>
            <a:ext cx="2330967" cy="1809927"/>
          </a:xfrm>
          <a:prstGeom prst="roundRect">
            <a:avLst>
              <a:gd name="adj" fmla="val 8259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8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/>
              <a:t>Коя конструкция е 3</a:t>
            </a:r>
            <a:r>
              <a:rPr lang="en-US" dirty="0"/>
              <a:t>DES 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/>
              <a:t>Е(к3) (</a:t>
            </a:r>
            <a:r>
              <a:rPr lang="en-US" dirty="0"/>
              <a:t>D(</a:t>
            </a:r>
            <a:r>
              <a:rPr lang="bg-BG" dirty="0"/>
              <a:t>к2)(Е(к1)))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/>
              <a:t>Е(к3) (</a:t>
            </a:r>
            <a:r>
              <a:rPr lang="en-US" dirty="0"/>
              <a:t>E(</a:t>
            </a:r>
            <a:r>
              <a:rPr lang="bg-BG" dirty="0"/>
              <a:t>к2)(Е(к1)))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/>
              <a:t>Е(к1) (</a:t>
            </a:r>
            <a:r>
              <a:rPr lang="en-US" dirty="0"/>
              <a:t>D(</a:t>
            </a:r>
            <a:r>
              <a:rPr lang="bg-BG" dirty="0"/>
              <a:t>к2)(</a:t>
            </a:r>
            <a:r>
              <a:rPr lang="en-US" dirty="0"/>
              <a:t>D(</a:t>
            </a:r>
            <a:r>
              <a:rPr lang="bg-BG" dirty="0"/>
              <a:t>к3)))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/>
              <a:t>Е(к3) + </a:t>
            </a:r>
            <a:r>
              <a:rPr lang="en-US" dirty="0"/>
              <a:t>D(</a:t>
            </a:r>
            <a:r>
              <a:rPr lang="bg-BG" dirty="0"/>
              <a:t>к2) + Е(к1)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/>
              <a:t>Е(к1) (</a:t>
            </a:r>
            <a:r>
              <a:rPr lang="en-US" dirty="0"/>
              <a:t>D(</a:t>
            </a:r>
            <a:r>
              <a:rPr lang="bg-BG" dirty="0"/>
              <a:t>к2)(Е(к3)))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/>
              <a:t>Е(к1) + </a:t>
            </a:r>
            <a:r>
              <a:rPr lang="en-US" dirty="0"/>
              <a:t>E(</a:t>
            </a:r>
            <a:r>
              <a:rPr lang="bg-BG" dirty="0"/>
              <a:t>к2) + Е(к3</a:t>
            </a:r>
            <a:r>
              <a:rPr lang="bg-BG" dirty="0" smtClean="0"/>
              <a:t>)</a:t>
            </a:r>
            <a:endParaRPr lang="en-US" dirty="0" smtClean="0"/>
          </a:p>
          <a:p>
            <a:pPr marL="357188" lvl="1" indent="0">
              <a:buNone/>
            </a:pPr>
            <a:r>
              <a:rPr lang="bg-BG" dirty="0"/>
              <a:t>Е(к) – Криптиране;</a:t>
            </a:r>
            <a:br>
              <a:rPr lang="bg-BG" dirty="0"/>
            </a:br>
            <a:r>
              <a:rPr lang="en-US" dirty="0"/>
              <a:t>D(</a:t>
            </a:r>
            <a:r>
              <a:rPr lang="bg-BG" dirty="0"/>
              <a:t>к) – Декритпиране;</a:t>
            </a:r>
          </a:p>
          <a:p>
            <a:pPr marL="357188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1589319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0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Отговор </a:t>
            </a:r>
            <a:r>
              <a:rPr lang="en-US" dirty="0" smtClean="0"/>
              <a:t>a)</a:t>
            </a:r>
            <a:endParaRPr lang="en-US" dirty="0"/>
          </a:p>
          <a:p>
            <a:pPr lvl="1"/>
            <a:r>
              <a:rPr lang="en-US" dirty="0"/>
              <a:t>T</a:t>
            </a:r>
            <a:r>
              <a:rPr lang="bg-BG" dirty="0"/>
              <a:t>роен ДЕС (англ. </a:t>
            </a:r>
            <a:r>
              <a:rPr lang="en-US" dirty="0"/>
              <a:t>Triple DES) </a:t>
            </a:r>
            <a:r>
              <a:rPr lang="bg-BG" dirty="0"/>
              <a:t>внимателно изпълнява ДЕС (</a:t>
            </a:r>
            <a:r>
              <a:rPr lang="en-US" dirty="0"/>
              <a:t>Data Encryption Standard) 3 </a:t>
            </a:r>
            <a:r>
              <a:rPr lang="bg-BG" dirty="0"/>
              <a:t>пъти с различни </a:t>
            </a:r>
            <a:r>
              <a:rPr lang="bg-BG" dirty="0" smtClean="0"/>
              <a:t>ключове.</a:t>
            </a:r>
          </a:p>
          <a:p>
            <a:r>
              <a:rPr lang="bg-BG" dirty="0" smtClean="0"/>
              <a:t>Информация: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bg.wikipedia.org/wiki/Triple_DES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02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Кое не е истина за </a:t>
            </a:r>
            <a:r>
              <a:rPr lang="en-US" dirty="0"/>
              <a:t>N</a:t>
            </a:r>
            <a:r>
              <a:rPr lang="en-US" dirty="0" smtClean="0"/>
              <a:t>orthbridge</a:t>
            </a:r>
            <a:r>
              <a:rPr lang="en-US" dirty="0"/>
              <a:t>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/>
              <a:t>С</a:t>
            </a:r>
            <a:r>
              <a:rPr lang="bg-BG" dirty="0" smtClean="0"/>
              <a:t>вързан е чрез </a:t>
            </a:r>
            <a:r>
              <a:rPr lang="en-US" dirty="0" smtClean="0"/>
              <a:t>PCI </a:t>
            </a:r>
            <a:r>
              <a:rPr lang="bg-BG" dirty="0" smtClean="0"/>
              <a:t>писта (</a:t>
            </a:r>
            <a:r>
              <a:rPr lang="en-US" dirty="0" smtClean="0"/>
              <a:t>PCI bus) </a:t>
            </a:r>
            <a:r>
              <a:rPr lang="bg-BG" dirty="0" smtClean="0"/>
              <a:t>към вградения графичен контролер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Играе важна роля при </a:t>
            </a:r>
            <a:r>
              <a:rPr lang="en-US" dirty="0" smtClean="0"/>
              <a:t>overclocking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Използва се, за да ръководи предаването да данните между процесора и дънната платка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Свързан е чрез вътрешната писта</a:t>
            </a:r>
            <a:r>
              <a:rPr lang="en-US" dirty="0" smtClean="0"/>
              <a:t> </a:t>
            </a:r>
            <a:r>
              <a:rPr lang="bg-BG" dirty="0" smtClean="0"/>
              <a:t>(</a:t>
            </a:r>
            <a:r>
              <a:rPr lang="en-US" dirty="0" smtClean="0"/>
              <a:t>Internal bus) </a:t>
            </a:r>
            <a:r>
              <a:rPr lang="bg-BG" dirty="0" smtClean="0"/>
              <a:t>със </a:t>
            </a:r>
            <a:r>
              <a:rPr lang="en-US" dirty="0" smtClean="0"/>
              <a:t>Southbridge</a:t>
            </a:r>
          </a:p>
          <a:p>
            <a:pPr marL="871538" lvl="1" indent="-514350">
              <a:buFont typeface="+mj-lt"/>
              <a:buAutoNum type="alphaLcParenR"/>
            </a:pPr>
            <a:endParaRPr lang="en-US" dirty="0" smtClean="0"/>
          </a:p>
          <a:p>
            <a:pPr marL="871538" lvl="1" indent="-51435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67544" y="16288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17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14800"/>
            <a:ext cx="7924800" cy="685800"/>
          </a:xfrm>
        </p:spPr>
        <p:txBody>
          <a:bodyPr/>
          <a:lstStyle/>
          <a:p>
            <a:r>
              <a:rPr lang="bg-BG" dirty="0" smtClean="0"/>
              <a:t>Презентационни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88720"/>
            <a:ext cx="7924800" cy="1412080"/>
          </a:xfrm>
        </p:spPr>
        <p:txBody>
          <a:bodyPr/>
          <a:lstStyle/>
          <a:p>
            <a:r>
              <a:rPr lang="bg-BG" dirty="0" smtClean="0"/>
              <a:t>Софтуер за презентации, изготвяне на презентации, слайдове, ефекти, бележки, цветове, изображения, звук, видео</a:t>
            </a:r>
            <a:endParaRPr lang="en-US" dirty="0"/>
          </a:p>
        </p:txBody>
      </p:sp>
      <p:pic>
        <p:nvPicPr>
          <p:cNvPr id="35842" name="Picture 2" descr="http://obamapacman.com/wp-content/uploads/2010/01/58.-Keynote-powerpoint-compatible-presentation-software-on-Apple-iPad-tablet-Apple-Senior-VP-Philip-W.-Schill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39245" y="1008344"/>
            <a:ext cx="4871156" cy="2726902"/>
          </a:xfrm>
          <a:prstGeom prst="roundRect">
            <a:avLst>
              <a:gd name="adj" fmla="val 5854"/>
            </a:avLst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33" y="1600200"/>
            <a:ext cx="1958745" cy="1987550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8" name="Picture 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300921">
            <a:off x="6589560" y="804532"/>
            <a:ext cx="1945756" cy="1817559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1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73643">
            <a:off x="6452802" y="2789444"/>
            <a:ext cx="1340685" cy="122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479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Кое от следните бихте използвали, за да направите .</a:t>
            </a:r>
            <a:r>
              <a:rPr lang="en-US" dirty="0" smtClean="0"/>
              <a:t>PPT</a:t>
            </a:r>
            <a:r>
              <a:rPr lang="bg-BG" dirty="0" smtClean="0"/>
              <a:t> презентация, без да имате инсталиран софтуер за</a:t>
            </a:r>
            <a:r>
              <a:rPr lang="en-US" dirty="0" smtClean="0"/>
              <a:t> </a:t>
            </a:r>
            <a:r>
              <a:rPr lang="bg-BG" smtClean="0"/>
              <a:t>обработка на </a:t>
            </a:r>
            <a:r>
              <a:rPr lang="bg-BG" dirty="0" smtClean="0"/>
              <a:t>презентации: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Microsoft Word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Microsoft Power </a:t>
            </a:r>
            <a:r>
              <a:rPr lang="en-US" dirty="0" smtClean="0"/>
              <a:t>Point</a:t>
            </a:r>
            <a:endParaRPr lang="en-US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Google Docs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Eclipse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9552" y="4399634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52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Отговор </a:t>
            </a:r>
            <a:r>
              <a:rPr lang="en-US" dirty="0" smtClean="0"/>
              <a:t>c)</a:t>
            </a:r>
            <a:endParaRPr lang="en-US" dirty="0"/>
          </a:p>
          <a:p>
            <a:pPr lvl="1"/>
            <a:r>
              <a:rPr lang="ru-RU" dirty="0"/>
              <a:t>Google Docs  е уеб-базиран софтуер, който може да бъде използван за направа на .PPT </a:t>
            </a:r>
            <a:r>
              <a:rPr lang="ru-RU" dirty="0" smtClean="0"/>
              <a:t>презентации</a:t>
            </a:r>
            <a:r>
              <a:rPr lang="bg-BG" dirty="0" smtClean="0"/>
              <a:t>.</a:t>
            </a:r>
            <a:endParaRPr lang="bg-BG" dirty="0"/>
          </a:p>
          <a:p>
            <a:r>
              <a:rPr lang="bg-BG" dirty="0"/>
              <a:t>Информация: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www.wikihow.com/Make-a-PowerPoint-Presentation-Without-PowerPoint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87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28725"/>
            <a:ext cx="7924800" cy="685800"/>
          </a:xfrm>
        </p:spPr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43124"/>
            <a:ext cx="7924800" cy="954880"/>
          </a:xfrm>
        </p:spPr>
        <p:txBody>
          <a:bodyPr/>
          <a:lstStyle/>
          <a:p>
            <a:r>
              <a:rPr lang="bg-BG" dirty="0" smtClean="0"/>
              <a:t>Софтуер за създаване/обработка на мултимедия: звук, видео, файлови формати</a:t>
            </a:r>
            <a:endParaRPr lang="en-US" dirty="0"/>
          </a:p>
        </p:txBody>
      </p:sp>
      <p:pic>
        <p:nvPicPr>
          <p:cNvPr id="36866" name="Picture 2" descr="http://press.liacs.nl/medialab/bin/query.cgi?doc=146:frontpage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416" y="3505200"/>
            <a:ext cx="5344584" cy="2748384"/>
          </a:xfrm>
          <a:prstGeom prst="roundRect">
            <a:avLst>
              <a:gd name="adj" fmla="val 3455"/>
            </a:avLst>
          </a:prstGeom>
          <a:noFill/>
          <a:ln>
            <a:solidFill>
              <a:schemeClr val="accent3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 descr="http://www.webmediastudio.com.ar/imagenes/multimedia-we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6518">
            <a:off x="6698425" y="3825219"/>
            <a:ext cx="1752600" cy="1968755"/>
          </a:xfrm>
          <a:prstGeom prst="roundRect">
            <a:avLst>
              <a:gd name="adj" fmla="val 4306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http://www.webdesignerdepot.org/wp-content/uploads/2010/07/multimedia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2213">
            <a:off x="554396" y="4578802"/>
            <a:ext cx="1343802" cy="1343802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2" name="Picture 8" descr="http://www.docente.mendoza.edu.ar/efisica/images/multimedi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3159">
            <a:off x="1237405" y="3400857"/>
            <a:ext cx="1816578" cy="1297038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83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Кое от следните е медиен плейър и не е разработка на </a:t>
            </a:r>
            <a:r>
              <a:rPr lang="en-US" dirty="0" smtClean="0"/>
              <a:t>Microsoft</a:t>
            </a:r>
            <a:r>
              <a:rPr lang="bg-BG" dirty="0" smtClean="0"/>
              <a:t>: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Media Player Classic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Audacity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QuickTime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Flash Player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335699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82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Отговор </a:t>
            </a:r>
            <a:r>
              <a:rPr lang="en-US" dirty="0"/>
              <a:t>c)</a:t>
            </a:r>
          </a:p>
          <a:p>
            <a:pPr lvl="1"/>
            <a:r>
              <a:rPr lang="ru-RU" dirty="0"/>
              <a:t>QuickTime е медиен плейър, разработка на </a:t>
            </a:r>
            <a:r>
              <a:rPr lang="ru-RU" dirty="0" smtClean="0"/>
              <a:t>Apple</a:t>
            </a:r>
            <a:r>
              <a:rPr lang="bg-BG" dirty="0" smtClean="0"/>
              <a:t>.</a:t>
            </a:r>
            <a:endParaRPr lang="bg-BG" dirty="0"/>
          </a:p>
          <a:p>
            <a:r>
              <a:rPr lang="bg-BG" dirty="0"/>
              <a:t>Информация: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en.wikipedia.org/wiki/Adobe_Flash_Player</a:t>
            </a:r>
            <a:endParaRPr lang="en-US" sz="2000" dirty="0" smtClean="0"/>
          </a:p>
          <a:p>
            <a:pPr lvl="1"/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en.wikipedia.org/wiki/Audacity</a:t>
            </a:r>
            <a:endParaRPr lang="en-US" sz="2000" dirty="0" smtClean="0"/>
          </a:p>
          <a:p>
            <a:pPr lvl="1"/>
            <a:r>
              <a:rPr lang="en-US" sz="2000" dirty="0" smtClean="0">
                <a:hlinkClick r:id="rId4"/>
              </a:rPr>
              <a:t>http</a:t>
            </a:r>
            <a:r>
              <a:rPr lang="en-US" sz="2000" dirty="0">
                <a:hlinkClick r:id="rId4"/>
              </a:rPr>
              <a:t>://</a:t>
            </a:r>
            <a:r>
              <a:rPr lang="en-US" sz="2000" dirty="0" smtClean="0">
                <a:hlinkClick r:id="rId4"/>
              </a:rPr>
              <a:t>en.wikipedia.org/wiki/Media_Player_Classic</a:t>
            </a:r>
            <a:endParaRPr lang="en-US" sz="2000" dirty="0" smtClean="0"/>
          </a:p>
          <a:p>
            <a:pPr lvl="1"/>
            <a:r>
              <a:rPr lang="en-US" sz="2000" dirty="0" smtClean="0">
                <a:hlinkClick r:id="rId5"/>
              </a:rPr>
              <a:t>http</a:t>
            </a:r>
            <a:r>
              <a:rPr lang="en-US" sz="2000" dirty="0">
                <a:hlinkClick r:id="rId5"/>
              </a:rPr>
              <a:t>://</a:t>
            </a:r>
            <a:r>
              <a:rPr lang="en-US" sz="2000" dirty="0" smtClean="0">
                <a:hlinkClick r:id="rId5"/>
              </a:rPr>
              <a:t>en.wikipedia.org/wiki/QuickTime</a:t>
            </a: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25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3151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мрежи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5300754"/>
            <a:ext cx="7620000" cy="1031078"/>
          </a:xfrm>
        </p:spPr>
        <p:txBody>
          <a:bodyPr/>
          <a:lstStyle/>
          <a:p>
            <a:r>
              <a:rPr lang="en-US" dirty="0" smtClean="0"/>
              <a:t>OSI </a:t>
            </a:r>
            <a:r>
              <a:rPr lang="bg-BG" dirty="0" smtClean="0"/>
              <a:t>модел, мрежови модели, протоколи, стандарти, хардуерно оборудване</a:t>
            </a:r>
            <a:endParaRPr lang="en-US" dirty="0"/>
          </a:p>
        </p:txBody>
      </p:sp>
      <p:pic>
        <p:nvPicPr>
          <p:cNvPr id="38914" name="Picture 2" descr="http://supportpc.eu/wp-content/uploads/2010/08/network-security-new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57276"/>
            <a:ext cx="471214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http://theochem.org/~andreas/images/networ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978" y="1057276"/>
            <a:ext cx="252162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29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Какво е </a:t>
            </a:r>
            <a:r>
              <a:rPr lang="en-US" dirty="0" smtClean="0"/>
              <a:t>VPN </a:t>
            </a:r>
            <a:r>
              <a:rPr lang="bg-BG" dirty="0" smtClean="0"/>
              <a:t>(Виртуална частна мрежа)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Мрежа, която предоставя връзка между клиент и сървър чрез </a:t>
            </a:r>
            <a:r>
              <a:rPr lang="en-US" dirty="0" smtClean="0"/>
              <a:t>proxy</a:t>
            </a:r>
            <a:r>
              <a:rPr lang="bg-BG" dirty="0" smtClean="0"/>
              <a:t> сървър.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Прехвърляне на файлове от един хост към друг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Връзка към публични мрежи</a:t>
            </a:r>
            <a:r>
              <a:rPr lang="en-US" dirty="0" smtClean="0"/>
              <a:t> </a:t>
            </a:r>
            <a:r>
              <a:rPr lang="bg-BG" dirty="0" smtClean="0"/>
              <a:t>(като интернет), която предоставя упълномощаване и криптиране.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Публична връзка между два компютъра</a:t>
            </a:r>
            <a:endParaRPr lang="en-US" dirty="0" smtClean="0"/>
          </a:p>
          <a:p>
            <a:pPr marL="871538" lvl="1" indent="-51435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8003" y="378904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05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Отговор </a:t>
            </a:r>
            <a:r>
              <a:rPr lang="en-US" dirty="0"/>
              <a:t>c)</a:t>
            </a:r>
          </a:p>
          <a:p>
            <a:pPr lvl="1"/>
            <a:r>
              <a:rPr lang="ru-RU" dirty="0"/>
              <a:t>Връзка към публични мрежи(като интернет), която предоставя упълномощаване и криптиране</a:t>
            </a:r>
            <a:r>
              <a:rPr lang="bg-BG" dirty="0" smtClean="0"/>
              <a:t>.</a:t>
            </a:r>
            <a:endParaRPr lang="bg-BG" dirty="0"/>
          </a:p>
          <a:p>
            <a:r>
              <a:rPr lang="bg-BG" dirty="0"/>
              <a:t>Информация:</a:t>
            </a:r>
          </a:p>
          <a:p>
            <a:pPr lvl="1"/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pcworld.bg/12368_shto_e_to_vpn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48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603045"/>
            <a:ext cx="7924800" cy="685800"/>
          </a:xfrm>
        </p:spPr>
        <p:txBody>
          <a:bodyPr/>
          <a:lstStyle/>
          <a:p>
            <a:r>
              <a:rPr lang="bg-BG" dirty="0" smtClean="0"/>
              <a:t>Устройство на Интернет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1026320"/>
          </a:xfrm>
        </p:spPr>
        <p:txBody>
          <a:bodyPr/>
          <a:lstStyle/>
          <a:p>
            <a:r>
              <a:rPr lang="ru-RU" dirty="0"/>
              <a:t>Интернет, протоколи, услуги, WWW, HTTP, </a:t>
            </a:r>
            <a:r>
              <a:rPr lang="en-US" dirty="0" smtClean="0"/>
              <a:t>FTP, </a:t>
            </a:r>
            <a:r>
              <a:rPr lang="ru-RU" dirty="0" smtClean="0"/>
              <a:t>SMTP</a:t>
            </a:r>
            <a:r>
              <a:rPr lang="en-US" dirty="0" smtClean="0"/>
              <a:t>, POP3, IMAP, WebDAV</a:t>
            </a:r>
            <a:r>
              <a:rPr lang="ru-RU" dirty="0" smtClean="0"/>
              <a:t>,</a:t>
            </a:r>
            <a:r>
              <a:rPr lang="en-US" dirty="0" smtClean="0"/>
              <a:t> IP, DNS, …</a:t>
            </a:r>
            <a:endParaRPr lang="ru-RU" dirty="0"/>
          </a:p>
        </p:txBody>
      </p:sp>
      <p:pic>
        <p:nvPicPr>
          <p:cNvPr id="41986" name="Picture 2" descr="http://www.moderno.info/wp-content/uploads/2009/04/internet-network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8012">
            <a:off x="603602" y="1110739"/>
            <a:ext cx="3200400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2" name="Picture 8" descr="http://blogs.ec.europa.eu/neelie-kroes/files/internet-of-things1.jp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387">
            <a:off x="4951615" y="1110739"/>
            <a:ext cx="3582098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 descr="http://t2.gstatic.com/images?q=tbn:uhIC_U9BjeZ7SM:http://www.theredwoodmotel.com/images/internet.jpg&amp;t=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113" y="2689124"/>
            <a:ext cx="2009776" cy="1580812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0" name="Picture 6" descr="http://www.clarkeinternetmarketing.com/internet-market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57" y="533400"/>
            <a:ext cx="2227088" cy="1755336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5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Отговор а) </a:t>
            </a:r>
          </a:p>
          <a:p>
            <a:pPr lvl="1"/>
            <a:r>
              <a:rPr lang="bg-BG" dirty="0" smtClean="0"/>
              <a:t>Връзката </a:t>
            </a:r>
            <a:r>
              <a:rPr lang="bg-BG" dirty="0"/>
              <a:t>към вградения графичен конролер се осигурява от </a:t>
            </a:r>
            <a:r>
              <a:rPr lang="en-US" dirty="0"/>
              <a:t>Southbridge</a:t>
            </a:r>
            <a:r>
              <a:rPr lang="bg-BG" dirty="0" smtClean="0"/>
              <a:t>.</a:t>
            </a:r>
          </a:p>
          <a:p>
            <a:pPr lvl="1"/>
            <a:r>
              <a:rPr lang="en-US" dirty="0"/>
              <a:t>Northbridge </a:t>
            </a:r>
            <a:r>
              <a:rPr lang="bg-BG" dirty="0"/>
              <a:t>се свързва с графичната карта посредством бързоскоростни графически писти – </a:t>
            </a:r>
            <a:r>
              <a:rPr lang="en-US" dirty="0"/>
              <a:t>AGP </a:t>
            </a:r>
            <a:r>
              <a:rPr lang="bg-BG" dirty="0"/>
              <a:t>или </a:t>
            </a:r>
            <a:r>
              <a:rPr lang="en-US" dirty="0"/>
              <a:t>PCI-Express</a:t>
            </a:r>
            <a:r>
              <a:rPr lang="en-US" dirty="0" smtClean="0"/>
              <a:t>.</a:t>
            </a:r>
            <a:endParaRPr lang="bg-BG" dirty="0"/>
          </a:p>
          <a:p>
            <a:pPr lvl="1"/>
            <a:endParaRPr lang="en-US" dirty="0" smtClean="0"/>
          </a:p>
          <a:p>
            <a:r>
              <a:rPr lang="bg-BG" dirty="0" smtClean="0"/>
              <a:t>Информация:</a:t>
            </a:r>
            <a:endParaRPr lang="en-US" dirty="0" smtClean="0"/>
          </a:p>
          <a:p>
            <a:pPr lvl="1"/>
            <a:r>
              <a:rPr lang="en-US" sz="2800" u="sng" dirty="0" smtClean="0">
                <a:solidFill>
                  <a:srgbClr val="9BCC00"/>
                </a:solidFill>
              </a:rPr>
              <a:t>http://en.wikipedia.org/wiki/Northbridge_(computing)</a:t>
            </a:r>
            <a:endParaRPr lang="bg-BG" sz="2800" u="sng" dirty="0" smtClean="0">
              <a:solidFill>
                <a:srgbClr val="9BCC00"/>
              </a:solidFill>
            </a:endParaRPr>
          </a:p>
          <a:p>
            <a:pPr lvl="1">
              <a:buNone/>
            </a:pP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06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638800"/>
          </a:xfrm>
        </p:spPr>
        <p:txBody>
          <a:bodyPr/>
          <a:lstStyle/>
          <a:p>
            <a:r>
              <a:rPr lang="bg-BG" dirty="0"/>
              <a:t>Посочете вярното</a:t>
            </a:r>
            <a:r>
              <a:rPr lang="bg-BG" dirty="0" smtClean="0"/>
              <a:t>: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dirty="0"/>
              <a:t>Възможно е на едно DNS име да отговарят няколко IP-адреса, но не е възможно на един IP-адрес да </a:t>
            </a:r>
            <a:r>
              <a:rPr lang="ru-RU" dirty="0" smtClean="0"/>
              <a:t>отговарят няколко </a:t>
            </a:r>
            <a:r>
              <a:rPr lang="ru-RU" dirty="0"/>
              <a:t>DNS </a:t>
            </a:r>
            <a:r>
              <a:rPr lang="ru-RU" dirty="0" smtClean="0"/>
              <a:t>имена</a:t>
            </a:r>
            <a:r>
              <a:rPr lang="en-US" dirty="0" smtClean="0"/>
              <a:t>.</a:t>
            </a:r>
          </a:p>
          <a:p>
            <a:pPr marL="871538" lvl="1" indent="-514350">
              <a:buFont typeface="+mj-lt"/>
              <a:buAutoNum type="alphaLcParenR"/>
            </a:pPr>
            <a:r>
              <a:rPr lang="ru-RU" dirty="0"/>
              <a:t>Възможно е един IP-адрес да </a:t>
            </a:r>
            <a:r>
              <a:rPr lang="ru-RU" dirty="0" smtClean="0"/>
              <a:t>отговарят няколко </a:t>
            </a:r>
            <a:r>
              <a:rPr lang="ru-RU" dirty="0"/>
              <a:t>DNS имена, но не е възможно </a:t>
            </a:r>
            <a:r>
              <a:rPr lang="ru-RU" dirty="0" smtClean="0"/>
              <a:t>на </a:t>
            </a:r>
            <a:r>
              <a:rPr lang="ru-RU" dirty="0"/>
              <a:t>едно DNS име да отговарят няколко IP-адреса</a:t>
            </a:r>
            <a:r>
              <a:rPr lang="ru-RU" dirty="0" smtClean="0"/>
              <a:t>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79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638800"/>
          </a:xfrm>
        </p:spPr>
        <p:txBody>
          <a:bodyPr/>
          <a:lstStyle/>
          <a:p>
            <a:pPr marL="871538" lvl="1" indent="-514350">
              <a:buFont typeface="+mj-lt"/>
              <a:buAutoNum type="alphaLcParenR" startAt="3"/>
            </a:pPr>
            <a:r>
              <a:rPr lang="ru-RU" dirty="0" smtClean="0"/>
              <a:t>Възможно е един IP-адрес да отговаря на няколко DNS имена</a:t>
            </a:r>
            <a:r>
              <a:rPr lang="bg-BG" dirty="0" smtClean="0"/>
              <a:t> и</a:t>
            </a:r>
            <a:r>
              <a:rPr lang="ru-RU" dirty="0" smtClean="0"/>
              <a:t> на едно DNS име да отговарят няколко IP-адреса.</a:t>
            </a:r>
          </a:p>
          <a:p>
            <a:pPr marL="871538" lvl="1" indent="-514350">
              <a:buFont typeface="+mj-lt"/>
              <a:buAutoNum type="alphaLcParenR" startAt="3"/>
            </a:pPr>
            <a:r>
              <a:rPr lang="ru-RU" dirty="0" smtClean="0"/>
              <a:t>Възможно е на едно DNS име да отговарят няколко </a:t>
            </a:r>
            <a:r>
              <a:rPr lang="en-US" dirty="0" smtClean="0"/>
              <a:t>IP-</a:t>
            </a:r>
            <a:r>
              <a:rPr lang="ru-RU" dirty="0" smtClean="0"/>
              <a:t>адреса</a:t>
            </a:r>
            <a:r>
              <a:rPr lang="bg-BG" dirty="0" smtClean="0"/>
              <a:t> и</a:t>
            </a:r>
            <a:r>
              <a:rPr lang="ru-RU" dirty="0" smtClean="0"/>
              <a:t> на един IP-адрес да отговарят няколко DNS имена, като администраторът посочва кое име да се използва.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67544" y="8382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58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Отговор </a:t>
            </a:r>
            <a:r>
              <a:rPr lang="en-US" dirty="0"/>
              <a:t>c)</a:t>
            </a:r>
          </a:p>
          <a:p>
            <a:pPr lvl="1"/>
            <a:r>
              <a:rPr lang="ru-RU" dirty="0"/>
              <a:t>Възможно е един IP-адрес да отговаря на няколко DNS имена и на едно DNS име да отговарят няколко </a:t>
            </a:r>
            <a:r>
              <a:rPr lang="ru-RU" dirty="0" smtClean="0"/>
              <a:t>IP-адреса</a:t>
            </a:r>
            <a:r>
              <a:rPr lang="bg-BG" dirty="0" smtClean="0"/>
              <a:t>.</a:t>
            </a:r>
            <a:endParaRPr lang="bg-BG" dirty="0"/>
          </a:p>
          <a:p>
            <a:r>
              <a:rPr lang="bg-BG" dirty="0"/>
              <a:t>Информация:</a:t>
            </a:r>
          </a:p>
          <a:p>
            <a:pPr lvl="1"/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bg.wikipedia.org/wiki/Domain_Name_System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33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92" name="Picture 12" descr="http://lovechtoday.com/wp-content/uploads/2010/06/cha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52396">
            <a:off x="3976856" y="3440126"/>
            <a:ext cx="1404454" cy="872582"/>
          </a:xfrm>
          <a:prstGeom prst="roundRect">
            <a:avLst>
              <a:gd name="adj" fmla="val 5937"/>
            </a:avLst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0" name="Picture 10" descr="http://1.bp.blogspot.com/_ATrMk7tZ_Xk/SYGzx86iLhI/AAAAAAAAAaA/cexXgCffaLQ/s400/fring_0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283" y="4244622"/>
            <a:ext cx="1624004" cy="216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Електронна комуникация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600"/>
            <a:ext cx="7924800" cy="914400"/>
          </a:xfrm>
        </p:spPr>
        <p:txBody>
          <a:bodyPr/>
          <a:lstStyle/>
          <a:p>
            <a:r>
              <a:rPr lang="en-US" dirty="0" smtClean="0"/>
              <a:t>E-mail, Skype, ICQ, IRC, MSN Messenger, Yahoo Messenger, </a:t>
            </a:r>
            <a:r>
              <a:rPr lang="bg-BG" dirty="0" smtClean="0"/>
              <a:t>социални мрежи,</a:t>
            </a:r>
            <a:r>
              <a:rPr lang="en-US" dirty="0" smtClean="0"/>
              <a:t> </a:t>
            </a:r>
            <a:r>
              <a:rPr lang="bg-BG" dirty="0" smtClean="0"/>
              <a:t>форуми,</a:t>
            </a:r>
            <a:r>
              <a:rPr lang="en-US" dirty="0" smtClean="0"/>
              <a:t> …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 rot="180394">
            <a:off x="813307" y="3136428"/>
            <a:ext cx="3452190" cy="3061130"/>
            <a:chOff x="838200" y="2805288"/>
            <a:chExt cx="3539067" cy="3519312"/>
          </a:xfrm>
        </p:grpSpPr>
        <p:pic>
          <p:nvPicPr>
            <p:cNvPr id="46082" name="Picture 2" descr="http://t3.gstatic.com/images?q=tbn:5n-ntiWWyI6t0M:http://i47.tinypic.com/1o4rjp.jpg&amp;t=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657600"/>
              <a:ext cx="3287538" cy="2667000"/>
            </a:xfrm>
            <a:prstGeom prst="roundRect">
              <a:avLst>
                <a:gd name="adj" fmla="val 6932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084" name="Picture 4" descr="http://xraycrossx.files.wordpress.com/2009/04/windows-live-messenger-2009.png?w=400&amp;h=40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7467" y="2805288"/>
              <a:ext cx="22098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6086" name="Picture 6" descr="http://t3.gstatic.com/images?q=tbn:55pvRVJ05X0-1M:http://i5.photobucket.com/albums/y160/Focke_Wulf-190/InstanM.jpg&amp;t=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8151">
            <a:off x="5172936" y="3915220"/>
            <a:ext cx="3053731" cy="2287352"/>
          </a:xfrm>
          <a:prstGeom prst="roundRect">
            <a:avLst>
              <a:gd name="adj" fmla="val 105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31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898976"/>
          </a:xfrm>
        </p:spPr>
        <p:txBody>
          <a:bodyPr/>
          <a:lstStyle/>
          <a:p>
            <a:r>
              <a:rPr lang="bg-BG" sz="2800" dirty="0"/>
              <a:t>За какво се използва хаштагът (#) в </a:t>
            </a:r>
            <a:r>
              <a:rPr lang="en-US" sz="2800" dirty="0" smtClean="0"/>
              <a:t>Twitter</a:t>
            </a:r>
            <a:r>
              <a:rPr lang="bg-BG" sz="2800" dirty="0" smtClean="0"/>
              <a:t>, </a:t>
            </a:r>
            <a:r>
              <a:rPr lang="bg-BG" sz="2800" dirty="0"/>
              <a:t>когато постваме?</a:t>
            </a:r>
            <a:endParaRPr lang="en-US" sz="2800" dirty="0"/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/>
              <a:t>Използва се за маркирането на ключови думи. Това помага при търсенето на постове на определени теми.</a:t>
            </a:r>
            <a:endParaRPr lang="en-US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/>
              <a:t>Използва се за индикация на потребителското име на </a:t>
            </a:r>
            <a:r>
              <a:rPr lang="bg-BG" sz="2800" dirty="0" smtClean="0"/>
              <a:t>ак</a:t>
            </a:r>
            <a:r>
              <a:rPr lang="en-US" sz="2800" dirty="0" smtClean="0"/>
              <a:t>a</a:t>
            </a:r>
            <a:r>
              <a:rPr lang="bg-BG" sz="2800" dirty="0" smtClean="0"/>
              <a:t>унта</a:t>
            </a:r>
            <a:r>
              <a:rPr lang="bg-BG" sz="2800" dirty="0"/>
              <a:t>, от който поста е направен.</a:t>
            </a:r>
            <a:endParaRPr lang="en-US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/>
              <a:t>Използва се </a:t>
            </a:r>
            <a:r>
              <a:rPr lang="bg-BG" sz="2800" dirty="0" smtClean="0"/>
              <a:t>при отговори </a:t>
            </a:r>
            <a:r>
              <a:rPr lang="bg-BG" sz="2800" dirty="0"/>
              <a:t>или отбелязвания, за индикация на </a:t>
            </a:r>
            <a:r>
              <a:rPr lang="bg-BG" sz="2800" dirty="0" smtClean="0"/>
              <a:t>името </a:t>
            </a:r>
            <a:r>
              <a:rPr lang="bg-BG" sz="2800" dirty="0"/>
              <a:t>на друг потребител</a:t>
            </a:r>
            <a:r>
              <a:rPr lang="bg-BG" sz="2800" dirty="0" smtClean="0"/>
              <a:t>.</a:t>
            </a:r>
            <a:endParaRPr lang="en-US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/>
              <a:t>	</a:t>
            </a:r>
            <a:r>
              <a:rPr lang="bg-BG" sz="2800" dirty="0" smtClean="0">
                <a:effectLst/>
              </a:rPr>
              <a:t>Използва </a:t>
            </a:r>
            <a:r>
              <a:rPr lang="bg-BG" sz="2800" dirty="0">
                <a:effectLst/>
              </a:rPr>
              <a:t>се за индикация на гняв или раздразнение.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87929" y="191683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4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Отговор </a:t>
            </a:r>
            <a:r>
              <a:rPr lang="en-US" dirty="0" smtClean="0"/>
              <a:t>a)</a:t>
            </a:r>
            <a:endParaRPr lang="en-US" dirty="0"/>
          </a:p>
          <a:p>
            <a:pPr lvl="1"/>
            <a:r>
              <a:rPr lang="ru-RU" dirty="0"/>
              <a:t>Символът # се използва за маркирането на ключови думи или теми в Twitter. Създаден е от потребители на мрежата, с цел категоризация на </a:t>
            </a:r>
            <a:r>
              <a:rPr lang="ru-RU" dirty="0" smtClean="0"/>
              <a:t>съобщения</a:t>
            </a:r>
            <a:r>
              <a:rPr lang="bg-BG" dirty="0" smtClean="0"/>
              <a:t>.</a:t>
            </a:r>
            <a:endParaRPr lang="bg-BG" dirty="0"/>
          </a:p>
          <a:p>
            <a:r>
              <a:rPr lang="bg-BG" dirty="0"/>
              <a:t>Информация:</a:t>
            </a:r>
          </a:p>
          <a:p>
            <a:pPr lvl="1"/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en.wikipedia.org/wiki/Twitter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84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en-US" dirty="0" smtClean="0"/>
              <a:t>World Wide Web (WWW)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334000"/>
            <a:ext cx="7924800" cy="1107280"/>
          </a:xfrm>
        </p:spPr>
        <p:txBody>
          <a:bodyPr/>
          <a:lstStyle/>
          <a:p>
            <a:r>
              <a:rPr lang="bg-BG" dirty="0" smtClean="0"/>
              <a:t>Как работи </a:t>
            </a:r>
            <a:r>
              <a:rPr lang="en-US" dirty="0" smtClean="0"/>
              <a:t>WWW?</a:t>
            </a:r>
            <a:r>
              <a:rPr lang="bg-BG" dirty="0" smtClean="0"/>
              <a:t> Протоколът </a:t>
            </a:r>
            <a:r>
              <a:rPr lang="en-US" dirty="0" smtClean="0"/>
              <a:t>HTTP, GET</a:t>
            </a:r>
            <a:r>
              <a:rPr lang="bg-BG" dirty="0" smtClean="0"/>
              <a:t>,</a:t>
            </a:r>
            <a:r>
              <a:rPr lang="en-US" dirty="0" smtClean="0"/>
              <a:t> POST, URL, </a:t>
            </a:r>
            <a:r>
              <a:rPr lang="bg-BG" dirty="0" smtClean="0"/>
              <a:t>уеб браузър, уеб страница, уеб сайт, …</a:t>
            </a:r>
            <a:endParaRPr lang="en-US" dirty="0"/>
          </a:p>
        </p:txBody>
      </p:sp>
      <p:pic>
        <p:nvPicPr>
          <p:cNvPr id="48130" name="Picture 2" descr="http://www.yourname.net.au/images/ist2_7677184-www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65415"/>
            <a:ext cx="2873342" cy="2865062"/>
          </a:xfrm>
          <a:prstGeom prst="roundRect">
            <a:avLst>
              <a:gd name="adj" fmla="val 40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 descr="http://www.adcet.edu.au/uploads/images/wwwconfusi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058" y="1165415"/>
            <a:ext cx="2873342" cy="2865062"/>
          </a:xfrm>
          <a:prstGeom prst="roundRect">
            <a:avLst>
              <a:gd name="adj" fmla="val 366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4" name="Picture 6" descr="http://users.skynet.be/roland/Blue/http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90800" y="533400"/>
            <a:ext cx="3973689" cy="1106311"/>
          </a:xfrm>
          <a:prstGeom prst="roundRect">
            <a:avLst>
              <a:gd name="adj" fmla="val 34014"/>
            </a:avLst>
          </a:prstGeom>
          <a:noFill/>
          <a:effectLst>
            <a:glow rad="190500">
              <a:schemeClr val="accent5">
                <a:satMod val="175000"/>
                <a:alpha val="10000"/>
              </a:schemeClr>
            </a:glo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6" name="Picture 8" descr="http://www.worldphoto360.com/wp-content/uploads/2010/08/web-browser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828800"/>
            <a:ext cx="1790700" cy="1790700"/>
          </a:xfrm>
          <a:prstGeom prst="roundRect">
            <a:avLst>
              <a:gd name="adj" fmla="val 35579"/>
            </a:avLst>
          </a:prstGeom>
          <a:noFill/>
          <a:effectLst>
            <a:outerShdw blurRad="139700" sx="111000" sy="111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81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Кой от изброените уеб сървъри не използва нишки за обработка на </a:t>
            </a:r>
            <a:r>
              <a:rPr lang="en-US" dirty="0" smtClean="0"/>
              <a:t>HTTP </a:t>
            </a:r>
            <a:r>
              <a:rPr lang="bg-BG" dirty="0" smtClean="0"/>
              <a:t>заявки?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Jigsaw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IIS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Tomcat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/>
              <a:t>Apache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Nginx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9552" y="4653136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92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Отговор </a:t>
            </a:r>
            <a:r>
              <a:rPr lang="en-US" dirty="0" smtClean="0"/>
              <a:t>e)</a:t>
            </a:r>
            <a:endParaRPr lang="en-US" dirty="0"/>
          </a:p>
          <a:p>
            <a:pPr lvl="1"/>
            <a:r>
              <a:rPr lang="ru-RU" dirty="0"/>
              <a:t>Nginx  е HTTP сървър и IMAP/POP3 прокси сървър.</a:t>
            </a:r>
          </a:p>
          <a:p>
            <a:pPr lvl="1"/>
            <a:r>
              <a:rPr lang="ru-RU" dirty="0"/>
              <a:t>Използва асинхронен even-driven подход за обработка на заявки вместо традиционния подход, използващ нишки и процеси.</a:t>
            </a:r>
            <a:r>
              <a:rPr lang="bg-BG" dirty="0" smtClean="0"/>
              <a:t>.</a:t>
            </a:r>
            <a:endParaRPr lang="bg-BG" dirty="0"/>
          </a:p>
          <a:p>
            <a:r>
              <a:rPr lang="bg-BG" dirty="0"/>
              <a:t>Информация: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www.webdevelopersnotes.com/hosting/list_of_web_servers.php3</a:t>
            </a:r>
            <a:endParaRPr lang="en-US" sz="2000" dirty="0" smtClean="0"/>
          </a:p>
          <a:p>
            <a:pPr lvl="1"/>
            <a:r>
              <a:rPr lang="en-US" sz="2000" dirty="0" smtClean="0">
                <a:hlinkClick r:id="rId3"/>
              </a:rPr>
              <a:t>http://wiki.nginx.org/Main</a:t>
            </a:r>
            <a:endParaRPr lang="en-US" sz="2000" dirty="0" smtClean="0"/>
          </a:p>
          <a:p>
            <a:pPr lvl="1"/>
            <a:r>
              <a:rPr lang="en-US" sz="2000" dirty="0" smtClean="0">
                <a:hlinkClick r:id="rId4"/>
              </a:rPr>
              <a:t>http</a:t>
            </a:r>
            <a:r>
              <a:rPr lang="en-US" sz="2000" dirty="0">
                <a:hlinkClick r:id="rId4"/>
              </a:rPr>
              <a:t>://</a:t>
            </a:r>
            <a:r>
              <a:rPr lang="en-US" sz="2000" dirty="0" smtClean="0">
                <a:hlinkClick r:id="rId4"/>
              </a:rPr>
              <a:t>en.wikipedia.org/wiki/Nginx</a:t>
            </a:r>
            <a:endParaRPr lang="en-US" sz="2000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37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87392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CSS, </a:t>
            </a:r>
            <a:r>
              <a:rPr lang="bg-BG" dirty="0" smtClean="0"/>
              <a:t>текст, графика, препратки, таблици, формуляри, …</a:t>
            </a:r>
            <a:endParaRPr lang="en-US" dirty="0"/>
          </a:p>
        </p:txBody>
      </p:sp>
      <p:pic>
        <p:nvPicPr>
          <p:cNvPr id="51202" name="Picture 2" descr="http://www.duoh.com/graphics/services-visua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6" y="762000"/>
            <a:ext cx="4448174" cy="3209632"/>
          </a:xfrm>
          <a:prstGeom prst="roundRect">
            <a:avLst>
              <a:gd name="adj" fmla="val 18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us.123rf.com/400wm/400/400/kentoh/kentoh0901/kentoh090100047/408147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93" y="2895600"/>
            <a:ext cx="2509607" cy="1165175"/>
          </a:xfrm>
          <a:prstGeom prst="roundRect">
            <a:avLst>
              <a:gd name="adj" fmla="val 5096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95400"/>
            <a:ext cx="2153680" cy="2852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 descr="http://www.filemaker.com.au/products/filemaker-pro/images/icon_script_trigger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0797">
            <a:off x="653293" y="1094834"/>
            <a:ext cx="1932382" cy="1932382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255654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80"/>
            <a:ext cx="7924800" cy="569120"/>
          </a:xfrm>
        </p:spPr>
        <p:txBody>
          <a:bodyPr/>
          <a:lstStyle/>
          <a:p>
            <a:r>
              <a:rPr lang="bg-BG" dirty="0" smtClean="0"/>
              <a:t>Компютърен софтуер</a:t>
            </a:r>
            <a:endParaRPr lang="en-US" dirty="0"/>
          </a:p>
        </p:txBody>
      </p:sp>
      <p:pic>
        <p:nvPicPr>
          <p:cNvPr id="5122" name="Picture 2" descr="http://cache.boston.com/bonzai-fba/Third_Party_Photo/2008/02/20/1204132999_09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16" y="1066800"/>
            <a:ext cx="4734984" cy="3309054"/>
          </a:xfrm>
          <a:prstGeom prst="roundRect">
            <a:avLst>
              <a:gd name="adj" fmla="val 2790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ipwatchdog.com/images/computer-cdro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0506">
            <a:off x="788594" y="2784387"/>
            <a:ext cx="2080471" cy="1568796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corpusconnection.com/images/software_dev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3900">
            <a:off x="6139486" y="2846451"/>
            <a:ext cx="2090316" cy="1551032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78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76200"/>
            <a:ext cx="7086600" cy="760512"/>
          </a:xfrm>
        </p:spPr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764704"/>
            <a:ext cx="8928992" cy="5904656"/>
          </a:xfrm>
        </p:spPr>
        <p:txBody>
          <a:bodyPr/>
          <a:lstStyle/>
          <a:p>
            <a:r>
              <a:rPr lang="ru-RU" sz="3000" dirty="0" smtClean="0"/>
              <a:t>Кое </a:t>
            </a:r>
            <a:r>
              <a:rPr lang="ru-RU" sz="3000" dirty="0"/>
              <a:t>твърдение е вярно за </a:t>
            </a:r>
            <a:r>
              <a:rPr lang="ru-RU" sz="3000" dirty="0" smtClean="0"/>
              <a:t>Responsive</a:t>
            </a:r>
            <a:r>
              <a:rPr lang="en-US" sz="3000" dirty="0" smtClean="0"/>
              <a:t> </a:t>
            </a:r>
            <a:r>
              <a:rPr lang="ru-RU" sz="3000" dirty="0" smtClean="0"/>
              <a:t>дизайните</a:t>
            </a:r>
            <a:r>
              <a:rPr lang="ru-RU" sz="3000" dirty="0"/>
              <a:t>?</a:t>
            </a:r>
            <a:endParaRPr lang="en-US" sz="30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800" dirty="0" smtClean="0"/>
              <a:t>Responsive </a:t>
            </a:r>
            <a:r>
              <a:rPr lang="ru-RU" sz="2800" dirty="0"/>
              <a:t>дизайните са фиксирани към определена ширина, която не реагира </a:t>
            </a:r>
            <a:r>
              <a:rPr lang="ru-RU" sz="2800" dirty="0" smtClean="0"/>
              <a:t>на</a:t>
            </a:r>
            <a:r>
              <a:rPr lang="en-US" sz="2800" dirty="0" smtClean="0"/>
              <a:t> </a:t>
            </a:r>
            <a:r>
              <a:rPr lang="ru-RU" sz="2800" dirty="0" smtClean="0"/>
              <a:t>промени</a:t>
            </a:r>
            <a:endParaRPr lang="en-US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800" dirty="0"/>
              <a:t>Responsive дизайните препращат към специални mobile версии на сайта</a:t>
            </a:r>
            <a:r>
              <a:rPr lang="ru-RU" sz="2800" dirty="0" smtClean="0"/>
              <a:t>.</a:t>
            </a:r>
            <a:endParaRPr lang="en-US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2800" dirty="0"/>
              <a:t>Responsive дизайните могат да се приспособяват в зависимост от ориентацията, типа device, размера на екрана</a:t>
            </a:r>
            <a:r>
              <a:rPr lang="ru-RU" sz="2800" dirty="0" smtClean="0"/>
              <a:t>.</a:t>
            </a:r>
            <a:endParaRPr lang="en-US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/>
              <a:t>Responsive </a:t>
            </a:r>
            <a:r>
              <a:rPr lang="bg-BG" sz="2800" dirty="0"/>
              <a:t>дизайните не използват </a:t>
            </a:r>
            <a:r>
              <a:rPr lang="en-US" sz="2800" dirty="0" smtClean="0"/>
              <a:t>media queries.</a:t>
            </a:r>
          </a:p>
          <a:p>
            <a:pPr marL="357188" lvl="1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45274" y="3933056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50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Отговор </a:t>
            </a:r>
            <a:r>
              <a:rPr lang="bg-BG" dirty="0"/>
              <a:t>с</a:t>
            </a:r>
            <a:r>
              <a:rPr lang="bg-BG" dirty="0" smtClean="0"/>
              <a:t>)</a:t>
            </a:r>
            <a:endParaRPr lang="bg-BG" dirty="0"/>
          </a:p>
          <a:p>
            <a:pPr lvl="1"/>
            <a:r>
              <a:rPr lang="en-GB" dirty="0" smtClean="0"/>
              <a:t>Responsive </a:t>
            </a:r>
            <a:r>
              <a:rPr lang="bg-BG" dirty="0"/>
              <a:t>дизайните адаптират изложението спрямо средата използвайки еластични, пропрционални мрежи, гъвкави изображения, и </a:t>
            </a:r>
            <a:r>
              <a:rPr lang="en-GB" dirty="0"/>
              <a:t>CSS3 </a:t>
            </a:r>
            <a:r>
              <a:rPr lang="en-GB" dirty="0" smtClean="0"/>
              <a:t>media queries</a:t>
            </a:r>
            <a:r>
              <a:rPr lang="en-GB" dirty="0"/>
              <a:t>.</a:t>
            </a:r>
            <a:endParaRPr lang="bg-BG" dirty="0" smtClean="0"/>
          </a:p>
          <a:p>
            <a:r>
              <a:rPr lang="bg-BG" dirty="0" smtClean="0"/>
              <a:t>Информация:</a:t>
            </a:r>
            <a:endParaRPr lang="en-US" dirty="0" smtClean="0"/>
          </a:p>
          <a:p>
            <a:pPr lvl="1"/>
            <a:r>
              <a:rPr lang="en-GB" sz="2400" u="sng" dirty="0" smtClean="0">
                <a:solidFill>
                  <a:srgbClr val="1155CC"/>
                </a:solidFill>
                <a:hlinkClick r:id="rId2"/>
              </a:rPr>
              <a:t>http</a:t>
            </a:r>
            <a:r>
              <a:rPr lang="en-GB" sz="2400" u="sng" dirty="0">
                <a:solidFill>
                  <a:srgbClr val="1155CC"/>
                </a:solidFill>
                <a:hlinkClick r:id="rId2"/>
              </a:rPr>
              <a:t>://en.wikipedia.org/wiki/Web_design</a:t>
            </a:r>
            <a:endParaRPr lang="en-US" sz="2400" dirty="0" smtClean="0"/>
          </a:p>
          <a:p>
            <a:pPr lvl="1"/>
            <a:r>
              <a:rPr lang="en-GB" sz="2400" u="sng" dirty="0">
                <a:solidFill>
                  <a:srgbClr val="1155CC"/>
                </a:solidFill>
                <a:hlinkClick r:id="rId3"/>
              </a:rPr>
              <a:t>http://en.wikipedia.org/wiki/Responsive_web_design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09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http://4.bp.blogspot.com/_Fyl1dFhmZf4/S-mjvhNO96I/AAAAAAAAATU/ZB_LbexAHYk/s320/javascript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223">
            <a:off x="539215" y="1597746"/>
            <a:ext cx="1855715" cy="1361212"/>
          </a:xfrm>
          <a:prstGeom prst="roundRect">
            <a:avLst>
              <a:gd name="adj" fmla="val 4193"/>
            </a:avLst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733800"/>
            <a:ext cx="7924800" cy="685800"/>
          </a:xfrm>
        </p:spPr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760120"/>
            <a:ext cx="7924800" cy="1564480"/>
          </a:xfrm>
        </p:spPr>
        <p:txBody>
          <a:bodyPr/>
          <a:lstStyle/>
          <a:p>
            <a:r>
              <a:rPr lang="bg-BG" dirty="0" smtClean="0"/>
              <a:t>Разработка на скриптове с </a:t>
            </a:r>
            <a:r>
              <a:rPr lang="en-US" dirty="0" smtClean="0"/>
              <a:t>JavaScript</a:t>
            </a:r>
            <a:r>
              <a:rPr lang="bg-BG" dirty="0" smtClean="0"/>
              <a:t>, основни </a:t>
            </a:r>
            <a:r>
              <a:rPr lang="en-US" dirty="0" smtClean="0"/>
              <a:t>JavaScript </a:t>
            </a:r>
            <a:r>
              <a:rPr lang="bg-BG" dirty="0" smtClean="0"/>
              <a:t>конструкции, оператори, обекти, </a:t>
            </a:r>
            <a:r>
              <a:rPr lang="bg-BG" dirty="0"/>
              <a:t>манипулация на </a:t>
            </a:r>
            <a:r>
              <a:rPr lang="en-US" dirty="0"/>
              <a:t>DOM</a:t>
            </a:r>
            <a:r>
              <a:rPr lang="bg-BG" dirty="0"/>
              <a:t> </a:t>
            </a:r>
            <a:r>
              <a:rPr lang="bg-BG" dirty="0" smtClean="0"/>
              <a:t>дървото</a:t>
            </a:r>
            <a:endParaRPr lang="en-US" dirty="0"/>
          </a:p>
        </p:txBody>
      </p:sp>
      <p:pic>
        <p:nvPicPr>
          <p:cNvPr id="5" name="Picture 4" descr="http://www.berniecode.com/blog/wp-content/uploads/2007/03/visual-studio-javascript-debuggin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914400"/>
            <a:ext cx="3019424" cy="1981200"/>
          </a:xfrm>
          <a:prstGeom prst="roundRect">
            <a:avLst>
              <a:gd name="adj" fmla="val 45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 fov="2700000">
              <a:rot lat="323880" lon="2628735" rev="21594000"/>
            </a:camera>
            <a:lightRig rig="threePt" dir="t"/>
          </a:scene3d>
        </p:spPr>
      </p:pic>
      <p:pic>
        <p:nvPicPr>
          <p:cNvPr id="6" name="Picture 6" descr="http://www.strictlyphp.com/blog/wp-content/uploads/2009/07/icon_javascrip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734" y="2209800"/>
            <a:ext cx="990600" cy="990601"/>
          </a:xfrm>
          <a:prstGeom prst="rect">
            <a:avLst/>
          </a:prstGeom>
          <a:noFill/>
        </p:spPr>
      </p:pic>
      <p:pic>
        <p:nvPicPr>
          <p:cNvPr id="7" name="Picture 8" descr="http://www.lnl.infn.it/~epics/WikiDumps/localhost/160px-javascript_icon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704" y="1510904"/>
            <a:ext cx="1613296" cy="1613297"/>
          </a:xfrm>
          <a:prstGeom prst="rect">
            <a:avLst/>
          </a:prstGeom>
          <a:noFill/>
          <a:scene3d>
            <a:camera prst="perspectiveContrastingRightFacing" fov="3900000">
              <a:rot lat="1096793" lon="21059336" rev="21486019"/>
            </a:camera>
            <a:lightRig rig="threePt" dir="t"/>
          </a:scene3d>
        </p:spPr>
      </p:pic>
      <p:pic>
        <p:nvPicPr>
          <p:cNvPr id="8" name="Picture 10" descr="http://icons.mysitemyway.com/wp-content/gallery/glowing-green-neon-icons-business/111095-glowing-green-neon-icon-business-cursor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54108">
            <a:off x="3720988" y="1288608"/>
            <a:ext cx="2069928" cy="20699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8707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ru-RU" dirty="0" smtClean="0"/>
              <a:t>Коя </a:t>
            </a:r>
            <a:r>
              <a:rPr lang="ru-RU" dirty="0"/>
              <a:t>jQuery функция е възприето да се използва за да се спре изпълнението на кода докато приключи зареждането на документа?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$(</a:t>
            </a:r>
            <a:r>
              <a:rPr lang="en-US" dirty="0"/>
              <a:t>document).load()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$(</a:t>
            </a:r>
            <a:r>
              <a:rPr lang="en-US" dirty="0"/>
              <a:t>body).</a:t>
            </a:r>
            <a:r>
              <a:rPr lang="en-US" dirty="0" err="1"/>
              <a:t>onload</a:t>
            </a:r>
            <a:r>
              <a:rPr lang="en-US" dirty="0"/>
              <a:t>()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$(“*”).</a:t>
            </a:r>
            <a:r>
              <a:rPr lang="en-US" dirty="0"/>
              <a:t>ready()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$(</a:t>
            </a:r>
            <a:r>
              <a:rPr lang="en-US" dirty="0"/>
              <a:t>document).ready()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$(</a:t>
            </a:r>
            <a:r>
              <a:rPr lang="en-US" dirty="0"/>
              <a:t>body).load()</a:t>
            </a:r>
            <a:endParaRPr lang="en-US" dirty="0" smtClean="0"/>
          </a:p>
          <a:p>
            <a:pPr marL="357188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5013176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34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Отговор </a:t>
            </a:r>
            <a:r>
              <a:rPr lang="bg-BG" dirty="0"/>
              <a:t>а)</a:t>
            </a:r>
            <a:endParaRPr lang="bg-BG" dirty="0" smtClean="0"/>
          </a:p>
          <a:p>
            <a:pPr lvl="1"/>
            <a:r>
              <a:rPr lang="ru-RU" dirty="0" smtClean="0"/>
              <a:t>Добра </a:t>
            </a:r>
            <a:r>
              <a:rPr lang="ru-RU" dirty="0"/>
              <a:t>практика е да се изчака документа да бъде напълно зареден и готов, преди да се работи с него. Това също позволява да вмъкваме JavaScript кода, преди тялото на документа, в head </a:t>
            </a:r>
            <a:r>
              <a:rPr lang="ru-RU" dirty="0" smtClean="0"/>
              <a:t>секцията</a:t>
            </a:r>
            <a:r>
              <a:rPr lang="en-GB" dirty="0" smtClean="0"/>
              <a:t>.</a:t>
            </a:r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GB" sz="2400" u="sng" dirty="0" smtClean="0">
                <a:solidFill>
                  <a:srgbClr val="1155CC"/>
                </a:solidFill>
                <a:hlinkClick r:id="rId2"/>
              </a:rPr>
              <a:t>http</a:t>
            </a:r>
            <a:r>
              <a:rPr lang="en-GB" sz="2400" u="sng" dirty="0">
                <a:solidFill>
                  <a:srgbClr val="1155CC"/>
                </a:solidFill>
                <a:hlinkClick r:id="rId2"/>
              </a:rPr>
              <a:t>://</a:t>
            </a:r>
            <a:r>
              <a:rPr lang="en-GB" sz="2400" u="sng" dirty="0" smtClean="0">
                <a:solidFill>
                  <a:srgbClr val="1155CC"/>
                </a:solidFill>
                <a:hlinkClick r:id="rId2"/>
              </a:rPr>
              <a:t>www.w3schools.com/jquery/default.asp</a:t>
            </a:r>
            <a:endParaRPr lang="en-GB" sz="2400" u="sng" dirty="0" smtClean="0">
              <a:solidFill>
                <a:srgbClr val="1155CC"/>
              </a:solidFill>
            </a:endParaRPr>
          </a:p>
          <a:p>
            <a:pPr lvl="1"/>
            <a:r>
              <a:rPr lang="en-GB" sz="2400" u="sng" dirty="0">
                <a:solidFill>
                  <a:srgbClr val="1155CC"/>
                </a:solidFill>
                <a:hlinkClick r:id="rId3"/>
              </a:rPr>
              <a:t>https://developer.mozilla.org/en-US/docs/Web/JavaScript</a:t>
            </a:r>
            <a:endParaRPr lang="en-US" sz="2400" dirty="0" smtClean="0"/>
          </a:p>
          <a:p>
            <a:pPr marL="357188" lvl="1" indent="0">
              <a:buNone/>
            </a:pP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0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086600" cy="838200"/>
          </a:xfrm>
        </p:spPr>
        <p:txBody>
          <a:bodyPr/>
          <a:lstStyle/>
          <a:p>
            <a:r>
              <a:rPr lang="bg-BG" sz="3600" dirty="0" smtClean="0"/>
              <a:t>Академия на Телерик за ученици</a:t>
            </a:r>
            <a:endParaRPr lang="bg-BG" sz="36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48416" y="2971799"/>
            <a:ext cx="5642984" cy="13716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7200" dirty="0" smtClean="0"/>
              <a:t>Въпроси</a:t>
            </a:r>
            <a:r>
              <a:rPr lang="en-US" sz="7200" dirty="0" smtClean="0"/>
              <a:t>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527114" y="4715840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3464797" flipH="1">
            <a:off x="968763" y="4574331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74335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756950" flipH="1">
            <a:off x="4765843" y="1417276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104110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904475" y="836467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985327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222010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186146" flipH="1">
            <a:off x="6185957" y="4402802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9460650" flipH="1">
            <a:off x="2921606" y="2356458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62600" y="6400800"/>
            <a:ext cx="352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hlinkClick r:id="rId2"/>
              </a:rPr>
              <a:t>http://schoolacademy.telerik.com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6955981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sz="2800" dirty="0" smtClean="0"/>
              <a:t>Кой от изброените езици за програмиране не е обектно-ориентиран?</a:t>
            </a:r>
            <a:endParaRPr lang="en-US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C#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Python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Ruby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Pascal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Java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smtClean="0"/>
              <a:t>Всички от горепосочените са обектно-ориентирани езици за програмиране.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6" name="Oval 4"/>
          <p:cNvSpPr/>
          <p:nvPr/>
        </p:nvSpPr>
        <p:spPr>
          <a:xfrm>
            <a:off x="467544" y="3738919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40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Отговор </a:t>
            </a:r>
            <a:r>
              <a:rPr lang="en-US" dirty="0" smtClean="0"/>
              <a:t>d)</a:t>
            </a:r>
            <a:endParaRPr lang="bg-BG" dirty="0" smtClean="0"/>
          </a:p>
          <a:p>
            <a:pPr lvl="1"/>
            <a:r>
              <a:rPr lang="en-US" dirty="0" smtClean="0"/>
              <a:t>Pascal</a:t>
            </a:r>
            <a:r>
              <a:rPr lang="bg-BG" dirty="0" smtClean="0"/>
              <a:t> не</a:t>
            </a:r>
            <a:r>
              <a:rPr lang="en-US" dirty="0" smtClean="0"/>
              <a:t> </a:t>
            </a:r>
            <a:r>
              <a:rPr lang="bg-BG" dirty="0" smtClean="0"/>
              <a:t>е обектно-ориентиран език за програмиране, но по-късно е разработена обектно-ориентираната версия </a:t>
            </a:r>
            <a:r>
              <a:rPr lang="en-US" dirty="0" smtClean="0"/>
              <a:t>Object Pascal</a:t>
            </a:r>
            <a:r>
              <a:rPr lang="bg-BG" dirty="0" smtClean="0"/>
              <a:t>.</a:t>
            </a:r>
          </a:p>
          <a:p>
            <a:pPr lvl="1"/>
            <a:r>
              <a:rPr lang="en-US" dirty="0" smtClean="0"/>
              <a:t>C#, Python, Ruby</a:t>
            </a:r>
            <a:r>
              <a:rPr lang="bg-BG" dirty="0" smtClean="0"/>
              <a:t> и</a:t>
            </a:r>
            <a:r>
              <a:rPr lang="en-US" dirty="0" smtClean="0"/>
              <a:t> Java </a:t>
            </a:r>
            <a:r>
              <a:rPr lang="bg-BG" dirty="0" smtClean="0"/>
              <a:t>са обектно-ориентирани езици за програмиране.</a:t>
            </a:r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de-DE" sz="2400" dirty="0" smtClean="0">
                <a:hlinkClick r:id="rId2"/>
              </a:rPr>
              <a:t>http://en.wikipedia.org/wiki/Pascal_(programming_language)</a:t>
            </a:r>
            <a:endParaRPr lang="bg-BG" sz="2400" dirty="0" smtClean="0"/>
          </a:p>
          <a:p>
            <a:pPr lvl="1"/>
            <a:r>
              <a:rPr lang="de-DE" sz="2400" dirty="0" smtClean="0">
                <a:hlinkClick r:id="rId3"/>
              </a:rPr>
              <a:t>http://en.wikipedia.org/wiki/List_of_object-oriented_programming_languages</a:t>
            </a:r>
            <a:endParaRPr lang="bg-BG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85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125254"/>
            <a:ext cx="6400800" cy="1600200"/>
          </a:xfrm>
        </p:spPr>
        <p:txBody>
          <a:bodyPr/>
          <a:lstStyle/>
          <a:p>
            <a:r>
              <a:rPr lang="bg-BG" dirty="0" smtClean="0"/>
              <a:t>Работа с компютърни системи и програми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761174"/>
            <a:ext cx="7924800" cy="569120"/>
          </a:xfrm>
        </p:spPr>
        <p:txBody>
          <a:bodyPr/>
          <a:lstStyle/>
          <a:p>
            <a:r>
              <a:rPr lang="bg-BG" dirty="0" smtClean="0"/>
              <a:t>Инсталиране, използване, поддръжка, …</a:t>
            </a:r>
            <a:endParaRPr lang="en-US" dirty="0"/>
          </a:p>
        </p:txBody>
      </p:sp>
      <p:pic>
        <p:nvPicPr>
          <p:cNvPr id="8194" name="Picture 2" descr="http://www.sharewarebay.com/images/screenshot/nimble_software/Neat_Instal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413">
            <a:off x="1129435" y="3716054"/>
            <a:ext cx="2938872" cy="2324100"/>
          </a:xfrm>
          <a:prstGeom prst="roundRect">
            <a:avLst>
              <a:gd name="adj" fmla="val 481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www.majhacomputer.com/images/web-based-softwar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4961">
            <a:off x="4927049" y="3732210"/>
            <a:ext cx="3077944" cy="2308456"/>
          </a:xfrm>
          <a:prstGeom prst="roundRect">
            <a:avLst>
              <a:gd name="adj" fmla="val 3358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blog.blacknight.com/images/technical-support-frustratio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886" y="4630454"/>
            <a:ext cx="2527320" cy="1770346"/>
          </a:xfrm>
          <a:prstGeom prst="roundRect">
            <a:avLst>
              <a:gd name="adj" fmla="val 7102"/>
            </a:avLst>
          </a:prstGeom>
          <a:ln>
            <a:noFill/>
          </a:ln>
          <a:effectLst>
            <a:outerShdw blurRad="76200" sx="108000" sy="108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1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Deluxe</Template>
  <TotalTime>6013</TotalTime>
  <Words>2072</Words>
  <Application>Microsoft Office PowerPoint</Application>
  <PresentationFormat>On-screen Show (4:3)</PresentationFormat>
  <Paragraphs>377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Calibri</vt:lpstr>
      <vt:lpstr>Cambria</vt:lpstr>
      <vt:lpstr>Consolas</vt:lpstr>
      <vt:lpstr>Corbel</vt:lpstr>
      <vt:lpstr>Wingdings 2</vt:lpstr>
      <vt:lpstr>Telerik Academy</vt:lpstr>
      <vt:lpstr>Тренировъчен тест по информационни технологии</vt:lpstr>
      <vt:lpstr>PowerPoint Presentation</vt:lpstr>
      <vt:lpstr>Компютърни системи</vt:lpstr>
      <vt:lpstr>Въпрос</vt:lpstr>
      <vt:lpstr>Отговор</vt:lpstr>
      <vt:lpstr>Софтуерни системи</vt:lpstr>
      <vt:lpstr>Въпрос</vt:lpstr>
      <vt:lpstr>Отговор</vt:lpstr>
      <vt:lpstr>Работа с компютърни системи и програми</vt:lpstr>
      <vt:lpstr>Въпрос</vt:lpstr>
      <vt:lpstr>Въпрос</vt:lpstr>
      <vt:lpstr>Отговор</vt:lpstr>
      <vt:lpstr>Пренос на данни и бройни системи</vt:lpstr>
      <vt:lpstr>Въпрос</vt:lpstr>
      <vt:lpstr>Отговор</vt:lpstr>
      <vt:lpstr>Операционни системи</vt:lpstr>
      <vt:lpstr>Въпрос</vt:lpstr>
      <vt:lpstr>Отговор</vt:lpstr>
      <vt:lpstr>Софтуерно инженерство</vt:lpstr>
      <vt:lpstr>Въпрос</vt:lpstr>
      <vt:lpstr>Отговор</vt:lpstr>
      <vt:lpstr>Компресиране на данни</vt:lpstr>
      <vt:lpstr>Въпрос</vt:lpstr>
      <vt:lpstr>Отговор</vt:lpstr>
      <vt:lpstr>Текстообработка</vt:lpstr>
      <vt:lpstr>Въпрос</vt:lpstr>
      <vt:lpstr>Отговор</vt:lpstr>
      <vt:lpstr>Компютърна графика</vt:lpstr>
      <vt:lpstr>Въпрос</vt:lpstr>
      <vt:lpstr>Отговор</vt:lpstr>
      <vt:lpstr>Бази от данни</vt:lpstr>
      <vt:lpstr>Въпрос</vt:lpstr>
      <vt:lpstr>Отговор</vt:lpstr>
      <vt:lpstr>Информационни системи</vt:lpstr>
      <vt:lpstr>Въпрос</vt:lpstr>
      <vt:lpstr>Отговор</vt:lpstr>
      <vt:lpstr>Сигурност и защита на информацията</vt:lpstr>
      <vt:lpstr>Въпрос</vt:lpstr>
      <vt:lpstr>Отговор</vt:lpstr>
      <vt:lpstr>Презентационни системи</vt:lpstr>
      <vt:lpstr>Въпрос</vt:lpstr>
      <vt:lpstr>Отговор</vt:lpstr>
      <vt:lpstr>Мултимедия</vt:lpstr>
      <vt:lpstr>Въпрос</vt:lpstr>
      <vt:lpstr>Отговор</vt:lpstr>
      <vt:lpstr>Компютърни мрежи</vt:lpstr>
      <vt:lpstr>Въпрос</vt:lpstr>
      <vt:lpstr>Отговор</vt:lpstr>
      <vt:lpstr>Устройство на Интернет</vt:lpstr>
      <vt:lpstr>Въпрос</vt:lpstr>
      <vt:lpstr>Въпрос</vt:lpstr>
      <vt:lpstr>Отговор</vt:lpstr>
      <vt:lpstr>Електронна комуникация</vt:lpstr>
      <vt:lpstr>Въпрос</vt:lpstr>
      <vt:lpstr>Отговор</vt:lpstr>
      <vt:lpstr>World Wide Web (WWW)</vt:lpstr>
      <vt:lpstr>Въпрос</vt:lpstr>
      <vt:lpstr>Отговор</vt:lpstr>
      <vt:lpstr>Уеб дизайн, HTML, CSS</vt:lpstr>
      <vt:lpstr>Въпрос</vt:lpstr>
      <vt:lpstr>Отговор</vt:lpstr>
      <vt:lpstr>JavaScript</vt:lpstr>
      <vt:lpstr>Въпрос</vt:lpstr>
      <vt:lpstr>Отговор</vt:lpstr>
      <vt:lpstr>Академия на Телерик за ученици</vt:lpstr>
    </vt:vector>
  </TitlesOfParts>
  <Company>Telerik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Училищна софтуерна академия</dc:title>
  <dc:subject>Telerik Software Academy</dc:subject>
  <dc:creator>Svetlin Nakov</dc:creator>
  <cp:keywords>telerik software academy, school academy, училищна софтуерна академия, академия на Телерик за ученици, free courses for developers</cp:keywords>
  <cp:lastModifiedBy>simon</cp:lastModifiedBy>
  <cp:revision>669</cp:revision>
  <dcterms:created xsi:type="dcterms:W3CDTF">2007-12-08T16:03:35Z</dcterms:created>
  <dcterms:modified xsi:type="dcterms:W3CDTF">2013-11-28T14:41:39Z</dcterms:modified>
  <cp:category>software engineering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